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9" r:id="rId3"/>
    <p:sldId id="257" r:id="rId4"/>
    <p:sldId id="274" r:id="rId5"/>
    <p:sldId id="275" r:id="rId6"/>
    <p:sldId id="258" r:id="rId7"/>
    <p:sldId id="259" r:id="rId8"/>
    <p:sldId id="260" r:id="rId9"/>
    <p:sldId id="277" r:id="rId10"/>
    <p:sldId id="276" r:id="rId11"/>
    <p:sldId id="261" r:id="rId12"/>
    <p:sldId id="262" r:id="rId13"/>
    <p:sldId id="263" r:id="rId14"/>
    <p:sldId id="264" r:id="rId15"/>
    <p:sldId id="268" r:id="rId16"/>
    <p:sldId id="265" r:id="rId17"/>
    <p:sldId id="266" r:id="rId18"/>
    <p:sldId id="272" r:id="rId19"/>
    <p:sldId id="269" r:id="rId20"/>
    <p:sldId id="270" r:id="rId21"/>
    <p:sldId id="271" r:id="rId22"/>
    <p:sldId id="273" r:id="rId23"/>
    <p:sldId id="267" r:id="rId24"/>
    <p:sldId id="278" r:id="rId2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4DB0"/>
    <a:srgbClr val="425FC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565" autoAdjust="0"/>
  </p:normalViewPr>
  <p:slideViewPr>
    <p:cSldViewPr snapToGrid="0">
      <p:cViewPr varScale="1">
        <p:scale>
          <a:sx n="81" d="100"/>
          <a:sy n="81" d="100"/>
        </p:scale>
        <p:origin x="-78" y="-55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E9714D-10A0-49D9-A4FB-421941F650FB}" type="doc">
      <dgm:prSet loTypeId="urn:microsoft.com/office/officeart/2005/8/layout/architecture" loCatId="officeonline" qsTypeId="urn:microsoft.com/office/officeart/2005/8/quickstyle/simple1" qsCatId="simple" csTypeId="urn:microsoft.com/office/officeart/2005/8/colors/accent1_2" csCatId="accent1" phldr="1"/>
      <dgm:spPr/>
      <dgm:t>
        <a:bodyPr/>
        <a:lstStyle/>
        <a:p>
          <a:endParaRPr lang="en-US"/>
        </a:p>
      </dgm:t>
    </dgm:pt>
    <dgm:pt modelId="{048C0596-ABDA-4000-BAD0-4730A9203905}">
      <dgm:prSet phldrT="[Text]"/>
      <dgm:spPr>
        <a:solidFill>
          <a:schemeClr val="accent2">
            <a:lumMod val="50000"/>
          </a:schemeClr>
        </a:solidFill>
      </dgm:spPr>
      <dgm:t>
        <a:bodyPr/>
        <a:lstStyle/>
        <a:p>
          <a:pPr algn="ctr"/>
          <a:r>
            <a:rPr lang="en-US" dirty="0" smtClean="0"/>
            <a:t>Strategies &amp; Goals</a:t>
          </a:r>
          <a:endParaRPr lang="en-US" dirty="0"/>
        </a:p>
      </dgm:t>
    </dgm:pt>
    <dgm:pt modelId="{DE0AA9C2-3F03-4322-ADCD-84D619D9734D}" type="parTrans" cxnId="{E85F4C49-CF91-4FEA-B0D4-F003C91AC5DD}">
      <dgm:prSet/>
      <dgm:spPr/>
      <dgm:t>
        <a:bodyPr/>
        <a:lstStyle/>
        <a:p>
          <a:pPr algn="ctr"/>
          <a:endParaRPr lang="en-US"/>
        </a:p>
      </dgm:t>
    </dgm:pt>
    <dgm:pt modelId="{DBA43E9C-759D-44F3-B9E6-3B879A28C139}" type="sibTrans" cxnId="{E85F4C49-CF91-4FEA-B0D4-F003C91AC5DD}">
      <dgm:prSet/>
      <dgm:spPr/>
      <dgm:t>
        <a:bodyPr/>
        <a:lstStyle/>
        <a:p>
          <a:pPr algn="ctr"/>
          <a:endParaRPr lang="en-US"/>
        </a:p>
      </dgm:t>
    </dgm:pt>
    <dgm:pt modelId="{16CDEBA0-8E0D-4381-9E99-E7B933D99988}">
      <dgm:prSet phldrT="[Text]"/>
      <dgm:spPr>
        <a:solidFill>
          <a:schemeClr val="accent5"/>
        </a:solidFill>
      </dgm:spPr>
      <dgm:t>
        <a:bodyPr/>
        <a:lstStyle/>
        <a:p>
          <a:pPr algn="ctr"/>
          <a:r>
            <a:rPr lang="en-US" dirty="0" smtClean="0"/>
            <a:t>Communication</a:t>
          </a:r>
          <a:endParaRPr lang="en-US" dirty="0"/>
        </a:p>
      </dgm:t>
    </dgm:pt>
    <dgm:pt modelId="{3CC8B7FF-E709-4C55-8C29-5495E2AFFD4A}" type="parTrans" cxnId="{5B663F5D-F38E-4D3C-83B2-7888B45950CB}">
      <dgm:prSet/>
      <dgm:spPr/>
      <dgm:t>
        <a:bodyPr/>
        <a:lstStyle/>
        <a:p>
          <a:pPr algn="ctr"/>
          <a:endParaRPr lang="en-US"/>
        </a:p>
      </dgm:t>
    </dgm:pt>
    <dgm:pt modelId="{035B8A46-47DE-4E94-8430-7EDF6EF0CB67}" type="sibTrans" cxnId="{5B663F5D-F38E-4D3C-83B2-7888B45950CB}">
      <dgm:prSet/>
      <dgm:spPr/>
      <dgm:t>
        <a:bodyPr/>
        <a:lstStyle/>
        <a:p>
          <a:pPr algn="ctr"/>
          <a:endParaRPr lang="en-US"/>
        </a:p>
      </dgm:t>
    </dgm:pt>
    <dgm:pt modelId="{983D13B8-8233-4CDC-85CE-9476A3E35E99}">
      <dgm:prSet phldrT="[Text]"/>
      <dgm:spPr>
        <a:solidFill>
          <a:schemeClr val="accent6">
            <a:lumMod val="60000"/>
            <a:lumOff val="40000"/>
          </a:schemeClr>
        </a:solidFill>
      </dgm:spPr>
      <dgm:t>
        <a:bodyPr/>
        <a:lstStyle/>
        <a:p>
          <a:pPr algn="ctr"/>
          <a:r>
            <a:rPr lang="en-US" dirty="0" smtClean="0"/>
            <a:t>Effectiveness</a:t>
          </a:r>
          <a:endParaRPr lang="en-US" dirty="0"/>
        </a:p>
      </dgm:t>
    </dgm:pt>
    <dgm:pt modelId="{E5A0473B-6A82-4DD1-8CE7-0BE88C694913}" type="parTrans" cxnId="{0BDCFF4E-E520-4436-A37A-7D8BB36485C3}">
      <dgm:prSet/>
      <dgm:spPr/>
      <dgm:t>
        <a:bodyPr/>
        <a:lstStyle/>
        <a:p>
          <a:pPr algn="ctr"/>
          <a:endParaRPr lang="en-US"/>
        </a:p>
      </dgm:t>
    </dgm:pt>
    <dgm:pt modelId="{8EFD2AB8-5CFF-42CD-BC89-576677FE6E94}" type="sibTrans" cxnId="{0BDCFF4E-E520-4436-A37A-7D8BB36485C3}">
      <dgm:prSet/>
      <dgm:spPr/>
      <dgm:t>
        <a:bodyPr/>
        <a:lstStyle/>
        <a:p>
          <a:pPr algn="ctr"/>
          <a:endParaRPr lang="en-US"/>
        </a:p>
      </dgm:t>
    </dgm:pt>
    <dgm:pt modelId="{E403F50B-51B9-4157-8D7F-7D0ABC24B59F}">
      <dgm:prSet phldrT="[Text]"/>
      <dgm:spPr>
        <a:solidFill>
          <a:schemeClr val="accent2"/>
        </a:solidFill>
      </dgm:spPr>
      <dgm:t>
        <a:bodyPr/>
        <a:lstStyle/>
        <a:p>
          <a:pPr algn="ctr"/>
          <a:r>
            <a:rPr lang="en-US" dirty="0" smtClean="0"/>
            <a:t>Efficiency</a:t>
          </a:r>
          <a:endParaRPr lang="en-US" dirty="0"/>
        </a:p>
      </dgm:t>
    </dgm:pt>
    <dgm:pt modelId="{E707282C-BBCD-491B-82C1-62D405732DD9}" type="parTrans" cxnId="{BDDA4F23-B140-4CAA-A49F-EEEE3AE4B35B}">
      <dgm:prSet/>
      <dgm:spPr/>
      <dgm:t>
        <a:bodyPr/>
        <a:lstStyle/>
        <a:p>
          <a:pPr algn="ctr"/>
          <a:endParaRPr lang="en-US"/>
        </a:p>
      </dgm:t>
    </dgm:pt>
    <dgm:pt modelId="{C14E41B6-169C-409F-BDAF-C9B34925E5FF}" type="sibTrans" cxnId="{BDDA4F23-B140-4CAA-A49F-EEEE3AE4B35B}">
      <dgm:prSet/>
      <dgm:spPr/>
      <dgm:t>
        <a:bodyPr/>
        <a:lstStyle/>
        <a:p>
          <a:pPr algn="ctr"/>
          <a:endParaRPr lang="en-US"/>
        </a:p>
      </dgm:t>
    </dgm:pt>
    <dgm:pt modelId="{5F5E8F00-2C87-4323-AA49-7A2A57FCA98A}">
      <dgm:prSet phldrT="[Text]"/>
      <dgm:spPr>
        <a:solidFill>
          <a:schemeClr val="accent6"/>
        </a:solidFill>
      </dgm:spPr>
      <dgm:t>
        <a:bodyPr/>
        <a:lstStyle/>
        <a:p>
          <a:pPr algn="ctr"/>
          <a:r>
            <a:rPr lang="en-US" dirty="0" smtClean="0"/>
            <a:t>Monitoring</a:t>
          </a:r>
          <a:endParaRPr lang="en-US" dirty="0"/>
        </a:p>
      </dgm:t>
    </dgm:pt>
    <dgm:pt modelId="{9207547D-3A2E-4215-8AF7-128B36EEB488}" type="parTrans" cxnId="{FA3D5915-0692-407B-B30D-A381F0A38656}">
      <dgm:prSet/>
      <dgm:spPr/>
      <dgm:t>
        <a:bodyPr/>
        <a:lstStyle/>
        <a:p>
          <a:pPr algn="ctr"/>
          <a:endParaRPr lang="en-US"/>
        </a:p>
      </dgm:t>
    </dgm:pt>
    <dgm:pt modelId="{FD0E16C3-C14D-4392-AE2B-09A4FD28BB5A}" type="sibTrans" cxnId="{FA3D5915-0692-407B-B30D-A381F0A38656}">
      <dgm:prSet/>
      <dgm:spPr/>
      <dgm:t>
        <a:bodyPr/>
        <a:lstStyle/>
        <a:p>
          <a:pPr algn="ctr"/>
          <a:endParaRPr lang="en-US"/>
        </a:p>
      </dgm:t>
    </dgm:pt>
    <dgm:pt modelId="{B67B46CF-9D0D-47AD-959D-C06B903BD7DF}">
      <dgm:prSet phldrT="[Text]"/>
      <dgm:spPr>
        <a:solidFill>
          <a:schemeClr val="accent1">
            <a:lumMod val="75000"/>
          </a:schemeClr>
        </a:solidFill>
      </dgm:spPr>
      <dgm:t>
        <a:bodyPr/>
        <a:lstStyle/>
        <a:p>
          <a:pPr algn="ctr"/>
          <a:r>
            <a:rPr lang="en-US" dirty="0" smtClean="0"/>
            <a:t>Problem Solving</a:t>
          </a:r>
          <a:endParaRPr lang="en-US" dirty="0"/>
        </a:p>
      </dgm:t>
    </dgm:pt>
    <dgm:pt modelId="{D88FECCF-C5B6-434F-9D1C-0052FAE371C4}" type="parTrans" cxnId="{066AF7FD-C3A2-4C70-9234-0C1AA24AD755}">
      <dgm:prSet/>
      <dgm:spPr/>
      <dgm:t>
        <a:bodyPr/>
        <a:lstStyle/>
        <a:p>
          <a:pPr algn="ctr"/>
          <a:endParaRPr lang="en-US"/>
        </a:p>
      </dgm:t>
    </dgm:pt>
    <dgm:pt modelId="{1AB199F6-5528-49EB-8DD1-25B89663DE74}" type="sibTrans" cxnId="{066AF7FD-C3A2-4C70-9234-0C1AA24AD755}">
      <dgm:prSet/>
      <dgm:spPr/>
      <dgm:t>
        <a:bodyPr/>
        <a:lstStyle/>
        <a:p>
          <a:pPr algn="ctr"/>
          <a:endParaRPr lang="en-US"/>
        </a:p>
      </dgm:t>
    </dgm:pt>
    <dgm:pt modelId="{8EABCAE7-60EE-4956-87CE-35A578D14FEB}" type="pres">
      <dgm:prSet presAssocID="{EAE9714D-10A0-49D9-A4FB-421941F650FB}" presName="Name0" presStyleCnt="0">
        <dgm:presLayoutVars>
          <dgm:chPref val="1"/>
          <dgm:dir/>
          <dgm:animOne val="branch"/>
          <dgm:animLvl val="lvl"/>
          <dgm:resizeHandles/>
        </dgm:presLayoutVars>
      </dgm:prSet>
      <dgm:spPr/>
      <dgm:t>
        <a:bodyPr/>
        <a:lstStyle/>
        <a:p>
          <a:endParaRPr lang="en-US"/>
        </a:p>
      </dgm:t>
    </dgm:pt>
    <dgm:pt modelId="{C808AFED-A5B3-4FCC-BB17-CD5FB28FBEB0}" type="pres">
      <dgm:prSet presAssocID="{048C0596-ABDA-4000-BAD0-4730A9203905}" presName="vertOne" presStyleCnt="0"/>
      <dgm:spPr/>
    </dgm:pt>
    <dgm:pt modelId="{8D6BE112-754B-477C-B02C-AFB62B779155}" type="pres">
      <dgm:prSet presAssocID="{048C0596-ABDA-4000-BAD0-4730A9203905}" presName="txOne" presStyleLbl="node0" presStyleIdx="0" presStyleCnt="1">
        <dgm:presLayoutVars>
          <dgm:chPref val="3"/>
        </dgm:presLayoutVars>
      </dgm:prSet>
      <dgm:spPr/>
      <dgm:t>
        <a:bodyPr/>
        <a:lstStyle/>
        <a:p>
          <a:endParaRPr lang="en-US"/>
        </a:p>
      </dgm:t>
    </dgm:pt>
    <dgm:pt modelId="{1C3F27FA-788C-4799-AA91-4A60A35A873E}" type="pres">
      <dgm:prSet presAssocID="{048C0596-ABDA-4000-BAD0-4730A9203905}" presName="parTransOne" presStyleCnt="0"/>
      <dgm:spPr/>
    </dgm:pt>
    <dgm:pt modelId="{DD912C62-EC5D-4180-81C1-6CF4E573D8D1}" type="pres">
      <dgm:prSet presAssocID="{048C0596-ABDA-4000-BAD0-4730A9203905}" presName="horzOne" presStyleCnt="0"/>
      <dgm:spPr/>
    </dgm:pt>
    <dgm:pt modelId="{AD361C40-87E4-4190-BD5A-758D5C84716B}" type="pres">
      <dgm:prSet presAssocID="{16CDEBA0-8E0D-4381-9E99-E7B933D99988}" presName="vertTwo" presStyleCnt="0"/>
      <dgm:spPr/>
    </dgm:pt>
    <dgm:pt modelId="{FFF05EE9-5239-405F-8CE5-217DBC7F5A0E}" type="pres">
      <dgm:prSet presAssocID="{16CDEBA0-8E0D-4381-9E99-E7B933D99988}" presName="txTwo" presStyleLbl="node2" presStyleIdx="0" presStyleCnt="2">
        <dgm:presLayoutVars>
          <dgm:chPref val="3"/>
        </dgm:presLayoutVars>
      </dgm:prSet>
      <dgm:spPr/>
      <dgm:t>
        <a:bodyPr/>
        <a:lstStyle/>
        <a:p>
          <a:endParaRPr lang="en-US"/>
        </a:p>
      </dgm:t>
    </dgm:pt>
    <dgm:pt modelId="{4F7C576F-58D5-4331-B049-98A97DE41E16}" type="pres">
      <dgm:prSet presAssocID="{16CDEBA0-8E0D-4381-9E99-E7B933D99988}" presName="parTransTwo" presStyleCnt="0"/>
      <dgm:spPr/>
    </dgm:pt>
    <dgm:pt modelId="{F17FF1B7-32FE-4D5C-BD29-2BF787858E39}" type="pres">
      <dgm:prSet presAssocID="{16CDEBA0-8E0D-4381-9E99-E7B933D99988}" presName="horzTwo" presStyleCnt="0"/>
      <dgm:spPr/>
    </dgm:pt>
    <dgm:pt modelId="{C7CD0451-483F-457F-8E12-574B03E133B2}" type="pres">
      <dgm:prSet presAssocID="{983D13B8-8233-4CDC-85CE-9476A3E35E99}" presName="vertThree" presStyleCnt="0"/>
      <dgm:spPr/>
    </dgm:pt>
    <dgm:pt modelId="{8B6479EC-F480-4BF0-A268-C853FF31CED9}" type="pres">
      <dgm:prSet presAssocID="{983D13B8-8233-4CDC-85CE-9476A3E35E99}" presName="txThree" presStyleLbl="node3" presStyleIdx="0" presStyleCnt="3">
        <dgm:presLayoutVars>
          <dgm:chPref val="3"/>
        </dgm:presLayoutVars>
      </dgm:prSet>
      <dgm:spPr/>
      <dgm:t>
        <a:bodyPr/>
        <a:lstStyle/>
        <a:p>
          <a:endParaRPr lang="en-US"/>
        </a:p>
      </dgm:t>
    </dgm:pt>
    <dgm:pt modelId="{69708799-9AD5-47C7-97A6-CCE4A0CEB9D1}" type="pres">
      <dgm:prSet presAssocID="{983D13B8-8233-4CDC-85CE-9476A3E35E99}" presName="horzThree" presStyleCnt="0"/>
      <dgm:spPr/>
    </dgm:pt>
    <dgm:pt modelId="{53429EE0-A5E7-4857-8D21-E34AD185CC27}" type="pres">
      <dgm:prSet presAssocID="{8EFD2AB8-5CFF-42CD-BC89-576677FE6E94}" presName="sibSpaceThree" presStyleCnt="0"/>
      <dgm:spPr/>
    </dgm:pt>
    <dgm:pt modelId="{BB52C1CA-4AE1-456B-A022-AA7728609492}" type="pres">
      <dgm:prSet presAssocID="{E403F50B-51B9-4157-8D7F-7D0ABC24B59F}" presName="vertThree" presStyleCnt="0"/>
      <dgm:spPr/>
    </dgm:pt>
    <dgm:pt modelId="{7DCDB7AC-856C-4CCA-A88F-9351F12FC3E6}" type="pres">
      <dgm:prSet presAssocID="{E403F50B-51B9-4157-8D7F-7D0ABC24B59F}" presName="txThree" presStyleLbl="node3" presStyleIdx="1" presStyleCnt="3">
        <dgm:presLayoutVars>
          <dgm:chPref val="3"/>
        </dgm:presLayoutVars>
      </dgm:prSet>
      <dgm:spPr/>
      <dgm:t>
        <a:bodyPr/>
        <a:lstStyle/>
        <a:p>
          <a:endParaRPr lang="en-US"/>
        </a:p>
      </dgm:t>
    </dgm:pt>
    <dgm:pt modelId="{4710C13B-E6F7-4EE0-967E-45FC8FDE2B78}" type="pres">
      <dgm:prSet presAssocID="{E403F50B-51B9-4157-8D7F-7D0ABC24B59F}" presName="horzThree" presStyleCnt="0"/>
      <dgm:spPr/>
    </dgm:pt>
    <dgm:pt modelId="{D206437F-F333-4303-B3C5-B8F48B4A089C}" type="pres">
      <dgm:prSet presAssocID="{035B8A46-47DE-4E94-8430-7EDF6EF0CB67}" presName="sibSpaceTwo" presStyleCnt="0"/>
      <dgm:spPr/>
    </dgm:pt>
    <dgm:pt modelId="{D12400D2-9368-47F3-A682-3C061D6D6D1A}" type="pres">
      <dgm:prSet presAssocID="{5F5E8F00-2C87-4323-AA49-7A2A57FCA98A}" presName="vertTwo" presStyleCnt="0"/>
      <dgm:spPr/>
    </dgm:pt>
    <dgm:pt modelId="{8166AC3C-7D5C-4356-A2F0-2D00B1B7CAA5}" type="pres">
      <dgm:prSet presAssocID="{5F5E8F00-2C87-4323-AA49-7A2A57FCA98A}" presName="txTwo" presStyleLbl="node2" presStyleIdx="1" presStyleCnt="2" custLinFactY="-100000" custLinFactNeighborX="-2715" custLinFactNeighborY="-101648">
        <dgm:presLayoutVars>
          <dgm:chPref val="3"/>
        </dgm:presLayoutVars>
      </dgm:prSet>
      <dgm:spPr/>
      <dgm:t>
        <a:bodyPr/>
        <a:lstStyle/>
        <a:p>
          <a:endParaRPr lang="en-US"/>
        </a:p>
      </dgm:t>
    </dgm:pt>
    <dgm:pt modelId="{2E540FEC-6DCD-4D55-9F09-D7971EEF054B}" type="pres">
      <dgm:prSet presAssocID="{5F5E8F00-2C87-4323-AA49-7A2A57FCA98A}" presName="parTransTwo" presStyleCnt="0"/>
      <dgm:spPr/>
    </dgm:pt>
    <dgm:pt modelId="{2251561C-6D9C-4B7A-858D-9C433810A001}" type="pres">
      <dgm:prSet presAssocID="{5F5E8F00-2C87-4323-AA49-7A2A57FCA98A}" presName="horzTwo" presStyleCnt="0"/>
      <dgm:spPr/>
    </dgm:pt>
    <dgm:pt modelId="{C6833A01-7917-4423-89D4-11FDA373C81A}" type="pres">
      <dgm:prSet presAssocID="{B67B46CF-9D0D-47AD-959D-C06B903BD7DF}" presName="vertThree" presStyleCnt="0"/>
      <dgm:spPr/>
    </dgm:pt>
    <dgm:pt modelId="{D833D8FC-BD95-4054-9F2B-2FB79A29CD34}" type="pres">
      <dgm:prSet presAssocID="{B67B46CF-9D0D-47AD-959D-C06B903BD7DF}" presName="txThree" presStyleLbl="node3" presStyleIdx="2" presStyleCnt="3" custLinFactY="11488" custLinFactNeighborX="-3258" custLinFactNeighborY="100000">
        <dgm:presLayoutVars>
          <dgm:chPref val="3"/>
        </dgm:presLayoutVars>
      </dgm:prSet>
      <dgm:spPr/>
      <dgm:t>
        <a:bodyPr/>
        <a:lstStyle/>
        <a:p>
          <a:endParaRPr lang="en-US"/>
        </a:p>
      </dgm:t>
    </dgm:pt>
    <dgm:pt modelId="{9A58A65B-BDA9-4278-80DC-EE3BC977FE0C}" type="pres">
      <dgm:prSet presAssocID="{B67B46CF-9D0D-47AD-959D-C06B903BD7DF}" presName="horzThree" presStyleCnt="0"/>
      <dgm:spPr/>
    </dgm:pt>
  </dgm:ptLst>
  <dgm:cxnLst>
    <dgm:cxn modelId="{DF76CC3F-2004-49BF-8475-BBEF98681866}" type="presOf" srcId="{B67B46CF-9D0D-47AD-959D-C06B903BD7DF}" destId="{D833D8FC-BD95-4054-9F2B-2FB79A29CD34}" srcOrd="0" destOrd="0" presId="urn:microsoft.com/office/officeart/2005/8/layout/architecture"/>
    <dgm:cxn modelId="{066AF7FD-C3A2-4C70-9234-0C1AA24AD755}" srcId="{5F5E8F00-2C87-4323-AA49-7A2A57FCA98A}" destId="{B67B46CF-9D0D-47AD-959D-C06B903BD7DF}" srcOrd="0" destOrd="0" parTransId="{D88FECCF-C5B6-434F-9D1C-0052FAE371C4}" sibTransId="{1AB199F6-5528-49EB-8DD1-25B89663DE74}"/>
    <dgm:cxn modelId="{FA3D5915-0692-407B-B30D-A381F0A38656}" srcId="{048C0596-ABDA-4000-BAD0-4730A9203905}" destId="{5F5E8F00-2C87-4323-AA49-7A2A57FCA98A}" srcOrd="1" destOrd="0" parTransId="{9207547D-3A2E-4215-8AF7-128B36EEB488}" sibTransId="{FD0E16C3-C14D-4392-AE2B-09A4FD28BB5A}"/>
    <dgm:cxn modelId="{E85F4C49-CF91-4FEA-B0D4-F003C91AC5DD}" srcId="{EAE9714D-10A0-49D9-A4FB-421941F650FB}" destId="{048C0596-ABDA-4000-BAD0-4730A9203905}" srcOrd="0" destOrd="0" parTransId="{DE0AA9C2-3F03-4322-ADCD-84D619D9734D}" sibTransId="{DBA43E9C-759D-44F3-B9E6-3B879A28C139}"/>
    <dgm:cxn modelId="{BDDA4F23-B140-4CAA-A49F-EEEE3AE4B35B}" srcId="{16CDEBA0-8E0D-4381-9E99-E7B933D99988}" destId="{E403F50B-51B9-4157-8D7F-7D0ABC24B59F}" srcOrd="1" destOrd="0" parTransId="{E707282C-BBCD-491B-82C1-62D405732DD9}" sibTransId="{C14E41B6-169C-409F-BDAF-C9B34925E5FF}"/>
    <dgm:cxn modelId="{BEB22C1A-E6CC-4D5A-8281-F72B07033814}" type="presOf" srcId="{983D13B8-8233-4CDC-85CE-9476A3E35E99}" destId="{8B6479EC-F480-4BF0-A268-C853FF31CED9}" srcOrd="0" destOrd="0" presId="urn:microsoft.com/office/officeart/2005/8/layout/architecture"/>
    <dgm:cxn modelId="{6FE53C83-3C0C-4924-937D-DF7A22047965}" type="presOf" srcId="{EAE9714D-10A0-49D9-A4FB-421941F650FB}" destId="{8EABCAE7-60EE-4956-87CE-35A578D14FEB}" srcOrd="0" destOrd="0" presId="urn:microsoft.com/office/officeart/2005/8/layout/architecture"/>
    <dgm:cxn modelId="{99DEB6AB-2574-4B91-9110-AABCD39DBDEF}" type="presOf" srcId="{5F5E8F00-2C87-4323-AA49-7A2A57FCA98A}" destId="{8166AC3C-7D5C-4356-A2F0-2D00B1B7CAA5}" srcOrd="0" destOrd="0" presId="urn:microsoft.com/office/officeart/2005/8/layout/architecture"/>
    <dgm:cxn modelId="{69F4BC25-3714-4836-872E-374E4F8F5DB2}" type="presOf" srcId="{048C0596-ABDA-4000-BAD0-4730A9203905}" destId="{8D6BE112-754B-477C-B02C-AFB62B779155}" srcOrd="0" destOrd="0" presId="urn:microsoft.com/office/officeart/2005/8/layout/architecture"/>
    <dgm:cxn modelId="{814F0CA3-C93F-4340-965C-3059AB880651}" type="presOf" srcId="{E403F50B-51B9-4157-8D7F-7D0ABC24B59F}" destId="{7DCDB7AC-856C-4CCA-A88F-9351F12FC3E6}" srcOrd="0" destOrd="0" presId="urn:microsoft.com/office/officeart/2005/8/layout/architecture"/>
    <dgm:cxn modelId="{5B663F5D-F38E-4D3C-83B2-7888B45950CB}" srcId="{048C0596-ABDA-4000-BAD0-4730A9203905}" destId="{16CDEBA0-8E0D-4381-9E99-E7B933D99988}" srcOrd="0" destOrd="0" parTransId="{3CC8B7FF-E709-4C55-8C29-5495E2AFFD4A}" sibTransId="{035B8A46-47DE-4E94-8430-7EDF6EF0CB67}"/>
    <dgm:cxn modelId="{A22418D1-C51A-43EF-B575-6EC1EA9608F9}" type="presOf" srcId="{16CDEBA0-8E0D-4381-9E99-E7B933D99988}" destId="{FFF05EE9-5239-405F-8CE5-217DBC7F5A0E}" srcOrd="0" destOrd="0" presId="urn:microsoft.com/office/officeart/2005/8/layout/architecture"/>
    <dgm:cxn modelId="{0BDCFF4E-E520-4436-A37A-7D8BB36485C3}" srcId="{16CDEBA0-8E0D-4381-9E99-E7B933D99988}" destId="{983D13B8-8233-4CDC-85CE-9476A3E35E99}" srcOrd="0" destOrd="0" parTransId="{E5A0473B-6A82-4DD1-8CE7-0BE88C694913}" sibTransId="{8EFD2AB8-5CFF-42CD-BC89-576677FE6E94}"/>
    <dgm:cxn modelId="{AD6116A5-E3C7-4ABD-85A9-FD4851907D23}" type="presParOf" srcId="{8EABCAE7-60EE-4956-87CE-35A578D14FEB}" destId="{C808AFED-A5B3-4FCC-BB17-CD5FB28FBEB0}" srcOrd="0" destOrd="0" presId="urn:microsoft.com/office/officeart/2005/8/layout/architecture"/>
    <dgm:cxn modelId="{51794CC5-E6F5-472E-B8E9-D0A4FEB35562}" type="presParOf" srcId="{C808AFED-A5B3-4FCC-BB17-CD5FB28FBEB0}" destId="{8D6BE112-754B-477C-B02C-AFB62B779155}" srcOrd="0" destOrd="0" presId="urn:microsoft.com/office/officeart/2005/8/layout/architecture"/>
    <dgm:cxn modelId="{73DC45A5-5144-4341-BBB1-51BA360DF8A6}" type="presParOf" srcId="{C808AFED-A5B3-4FCC-BB17-CD5FB28FBEB0}" destId="{1C3F27FA-788C-4799-AA91-4A60A35A873E}" srcOrd="1" destOrd="0" presId="urn:microsoft.com/office/officeart/2005/8/layout/architecture"/>
    <dgm:cxn modelId="{6C1AD7BA-3E78-441D-A842-E7CA7B704D15}" type="presParOf" srcId="{C808AFED-A5B3-4FCC-BB17-CD5FB28FBEB0}" destId="{DD912C62-EC5D-4180-81C1-6CF4E573D8D1}" srcOrd="2" destOrd="0" presId="urn:microsoft.com/office/officeart/2005/8/layout/architecture"/>
    <dgm:cxn modelId="{DF722728-DDE4-4E56-8399-498F96B1EC99}" type="presParOf" srcId="{DD912C62-EC5D-4180-81C1-6CF4E573D8D1}" destId="{AD361C40-87E4-4190-BD5A-758D5C84716B}" srcOrd="0" destOrd="0" presId="urn:microsoft.com/office/officeart/2005/8/layout/architecture"/>
    <dgm:cxn modelId="{8750CA79-D401-4970-A0A3-1DE4E2437A99}" type="presParOf" srcId="{AD361C40-87E4-4190-BD5A-758D5C84716B}" destId="{FFF05EE9-5239-405F-8CE5-217DBC7F5A0E}" srcOrd="0" destOrd="0" presId="urn:microsoft.com/office/officeart/2005/8/layout/architecture"/>
    <dgm:cxn modelId="{68BF20CF-C587-47AF-B97B-E0C4CDED9ABE}" type="presParOf" srcId="{AD361C40-87E4-4190-BD5A-758D5C84716B}" destId="{4F7C576F-58D5-4331-B049-98A97DE41E16}" srcOrd="1" destOrd="0" presId="urn:microsoft.com/office/officeart/2005/8/layout/architecture"/>
    <dgm:cxn modelId="{CDE428EA-189D-4FD5-A8D0-F306C7F48FF7}" type="presParOf" srcId="{AD361C40-87E4-4190-BD5A-758D5C84716B}" destId="{F17FF1B7-32FE-4D5C-BD29-2BF787858E39}" srcOrd="2" destOrd="0" presId="urn:microsoft.com/office/officeart/2005/8/layout/architecture"/>
    <dgm:cxn modelId="{87E92B5D-29E9-47BB-A08F-86B4C5D842AE}" type="presParOf" srcId="{F17FF1B7-32FE-4D5C-BD29-2BF787858E39}" destId="{C7CD0451-483F-457F-8E12-574B03E133B2}" srcOrd="0" destOrd="0" presId="urn:microsoft.com/office/officeart/2005/8/layout/architecture"/>
    <dgm:cxn modelId="{856257B0-2095-44BE-AE6E-63E84B3D7EB1}" type="presParOf" srcId="{C7CD0451-483F-457F-8E12-574B03E133B2}" destId="{8B6479EC-F480-4BF0-A268-C853FF31CED9}" srcOrd="0" destOrd="0" presId="urn:microsoft.com/office/officeart/2005/8/layout/architecture"/>
    <dgm:cxn modelId="{63269885-EF8E-48CC-9253-3C932218CA33}" type="presParOf" srcId="{C7CD0451-483F-457F-8E12-574B03E133B2}" destId="{69708799-9AD5-47C7-97A6-CCE4A0CEB9D1}" srcOrd="1" destOrd="0" presId="urn:microsoft.com/office/officeart/2005/8/layout/architecture"/>
    <dgm:cxn modelId="{15CF8EC7-31D6-4F11-81B5-15B0B1A54A80}" type="presParOf" srcId="{F17FF1B7-32FE-4D5C-BD29-2BF787858E39}" destId="{53429EE0-A5E7-4857-8D21-E34AD185CC27}" srcOrd="1" destOrd="0" presId="urn:microsoft.com/office/officeart/2005/8/layout/architecture"/>
    <dgm:cxn modelId="{36A01451-CD93-4467-AD3F-39C7312CE709}" type="presParOf" srcId="{F17FF1B7-32FE-4D5C-BD29-2BF787858E39}" destId="{BB52C1CA-4AE1-456B-A022-AA7728609492}" srcOrd="2" destOrd="0" presId="urn:microsoft.com/office/officeart/2005/8/layout/architecture"/>
    <dgm:cxn modelId="{7C503624-94CC-470E-A42B-DFEEF204414E}" type="presParOf" srcId="{BB52C1CA-4AE1-456B-A022-AA7728609492}" destId="{7DCDB7AC-856C-4CCA-A88F-9351F12FC3E6}" srcOrd="0" destOrd="0" presId="urn:microsoft.com/office/officeart/2005/8/layout/architecture"/>
    <dgm:cxn modelId="{95E66FE1-E4D5-42DB-B4A7-452BBCD7AEA0}" type="presParOf" srcId="{BB52C1CA-4AE1-456B-A022-AA7728609492}" destId="{4710C13B-E6F7-4EE0-967E-45FC8FDE2B78}" srcOrd="1" destOrd="0" presId="urn:microsoft.com/office/officeart/2005/8/layout/architecture"/>
    <dgm:cxn modelId="{29A479DF-573C-472C-A725-4FC41B2F7C64}" type="presParOf" srcId="{DD912C62-EC5D-4180-81C1-6CF4E573D8D1}" destId="{D206437F-F333-4303-B3C5-B8F48B4A089C}" srcOrd="1" destOrd="0" presId="urn:microsoft.com/office/officeart/2005/8/layout/architecture"/>
    <dgm:cxn modelId="{9BC143BC-A4F6-4518-B392-73DA198932DC}" type="presParOf" srcId="{DD912C62-EC5D-4180-81C1-6CF4E573D8D1}" destId="{D12400D2-9368-47F3-A682-3C061D6D6D1A}" srcOrd="2" destOrd="0" presId="urn:microsoft.com/office/officeart/2005/8/layout/architecture"/>
    <dgm:cxn modelId="{40467428-3381-4FC3-84B6-87467F6F1FB1}" type="presParOf" srcId="{D12400D2-9368-47F3-A682-3C061D6D6D1A}" destId="{8166AC3C-7D5C-4356-A2F0-2D00B1B7CAA5}" srcOrd="0" destOrd="0" presId="urn:microsoft.com/office/officeart/2005/8/layout/architecture"/>
    <dgm:cxn modelId="{ED407112-2F7A-490C-ABFD-9CCC756F6314}" type="presParOf" srcId="{D12400D2-9368-47F3-A682-3C061D6D6D1A}" destId="{2E540FEC-6DCD-4D55-9F09-D7971EEF054B}" srcOrd="1" destOrd="0" presId="urn:microsoft.com/office/officeart/2005/8/layout/architecture"/>
    <dgm:cxn modelId="{8426E36A-C1D0-4B33-AFB3-BF5443622C45}" type="presParOf" srcId="{D12400D2-9368-47F3-A682-3C061D6D6D1A}" destId="{2251561C-6D9C-4B7A-858D-9C433810A001}" srcOrd="2" destOrd="0" presId="urn:microsoft.com/office/officeart/2005/8/layout/architecture"/>
    <dgm:cxn modelId="{69E4CE94-B4C7-47A7-A8D1-E77C7693841D}" type="presParOf" srcId="{2251561C-6D9C-4B7A-858D-9C433810A001}" destId="{C6833A01-7917-4423-89D4-11FDA373C81A}" srcOrd="0" destOrd="0" presId="urn:microsoft.com/office/officeart/2005/8/layout/architecture"/>
    <dgm:cxn modelId="{5E3672EF-0824-458D-AB4B-CF56C600C92A}" type="presParOf" srcId="{C6833A01-7917-4423-89D4-11FDA373C81A}" destId="{D833D8FC-BD95-4054-9F2B-2FB79A29CD34}" srcOrd="0" destOrd="0" presId="urn:microsoft.com/office/officeart/2005/8/layout/architecture"/>
    <dgm:cxn modelId="{56407B7B-5180-4A5B-9702-5B9C7322917A}" type="presParOf" srcId="{C6833A01-7917-4423-89D4-11FDA373C81A}" destId="{9A58A65B-BDA9-4278-80DC-EE3BC977FE0C}" srcOrd="1" destOrd="0" presId="urn:microsoft.com/office/officeart/2005/8/layout/architecture"/>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6BE112-754B-477C-B02C-AFB62B779155}">
      <dsp:nvSpPr>
        <dsp:cNvPr id="0" name=""/>
        <dsp:cNvSpPr/>
      </dsp:nvSpPr>
      <dsp:spPr>
        <a:xfrm>
          <a:off x="849" y="2534733"/>
          <a:ext cx="7402401" cy="1137690"/>
        </a:xfrm>
        <a:prstGeom prst="roundRect">
          <a:avLst>
            <a:gd name="adj" fmla="val 10000"/>
          </a:avLst>
        </a:prstGeom>
        <a:solidFill>
          <a:schemeClr val="accent2">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lang="en-US" sz="4900" kern="1200" dirty="0" smtClean="0"/>
            <a:t>Strategies &amp; Goals</a:t>
          </a:r>
          <a:endParaRPr lang="en-US" sz="4900" kern="1200" dirty="0"/>
        </a:p>
      </dsp:txBody>
      <dsp:txXfrm>
        <a:off x="849" y="2534733"/>
        <a:ext cx="7402401" cy="1137690"/>
      </dsp:txXfrm>
    </dsp:sp>
    <dsp:sp modelId="{FFF05EE9-5239-405F-8CE5-217DBC7F5A0E}">
      <dsp:nvSpPr>
        <dsp:cNvPr id="0" name=""/>
        <dsp:cNvSpPr/>
      </dsp:nvSpPr>
      <dsp:spPr>
        <a:xfrm>
          <a:off x="849" y="1268686"/>
          <a:ext cx="4835478" cy="1137690"/>
        </a:xfrm>
        <a:prstGeom prst="roundRect">
          <a:avLst>
            <a:gd name="adj" fmla="val 10000"/>
          </a:avLst>
        </a:prstGeom>
        <a:solidFill>
          <a:schemeClr val="accent5"/>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Communication</a:t>
          </a:r>
          <a:endParaRPr lang="en-US" sz="3000" kern="1200" dirty="0"/>
        </a:p>
      </dsp:txBody>
      <dsp:txXfrm>
        <a:off x="849" y="1268686"/>
        <a:ext cx="4835478" cy="1137690"/>
      </dsp:txXfrm>
    </dsp:sp>
    <dsp:sp modelId="{8B6479EC-F480-4BF0-A268-C853FF31CED9}">
      <dsp:nvSpPr>
        <dsp:cNvPr id="0" name=""/>
        <dsp:cNvSpPr/>
      </dsp:nvSpPr>
      <dsp:spPr>
        <a:xfrm>
          <a:off x="849" y="2638"/>
          <a:ext cx="2368010" cy="1137690"/>
        </a:xfrm>
        <a:prstGeom prst="roundRect">
          <a:avLst>
            <a:gd name="adj" fmla="val 10000"/>
          </a:avLst>
        </a:prstGeom>
        <a:solidFill>
          <a:schemeClr val="accent6">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Effectiveness</a:t>
          </a:r>
          <a:endParaRPr lang="en-US" sz="2500" kern="1200" dirty="0"/>
        </a:p>
      </dsp:txBody>
      <dsp:txXfrm>
        <a:off x="849" y="2638"/>
        <a:ext cx="2368010" cy="1137690"/>
      </dsp:txXfrm>
    </dsp:sp>
    <dsp:sp modelId="{7DCDB7AC-856C-4CCA-A88F-9351F12FC3E6}">
      <dsp:nvSpPr>
        <dsp:cNvPr id="0" name=""/>
        <dsp:cNvSpPr/>
      </dsp:nvSpPr>
      <dsp:spPr>
        <a:xfrm>
          <a:off x="2468316" y="2638"/>
          <a:ext cx="2368010" cy="1137690"/>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Efficiency</a:t>
          </a:r>
          <a:endParaRPr lang="en-US" sz="2500" kern="1200" dirty="0"/>
        </a:p>
      </dsp:txBody>
      <dsp:txXfrm>
        <a:off x="2468316" y="2638"/>
        <a:ext cx="2368010" cy="1137690"/>
      </dsp:txXfrm>
    </dsp:sp>
    <dsp:sp modelId="{8166AC3C-7D5C-4356-A2F0-2D00B1B7CAA5}">
      <dsp:nvSpPr>
        <dsp:cNvPr id="0" name=""/>
        <dsp:cNvSpPr/>
      </dsp:nvSpPr>
      <dsp:spPr>
        <a:xfrm>
          <a:off x="4970949" y="523"/>
          <a:ext cx="2368010" cy="1137690"/>
        </a:xfrm>
        <a:prstGeom prst="roundRect">
          <a:avLst>
            <a:gd name="adj" fmla="val 10000"/>
          </a:avLst>
        </a:prstGeom>
        <a:solidFill>
          <a:schemeClr val="accent6"/>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Monitoring</a:t>
          </a:r>
          <a:endParaRPr lang="en-US" sz="3000" kern="1200" dirty="0"/>
        </a:p>
      </dsp:txBody>
      <dsp:txXfrm>
        <a:off x="4970949" y="523"/>
        <a:ext cx="2368010" cy="1137690"/>
      </dsp:txXfrm>
    </dsp:sp>
    <dsp:sp modelId="{D833D8FC-BD95-4054-9F2B-2FB79A29CD34}">
      <dsp:nvSpPr>
        <dsp:cNvPr id="0" name=""/>
        <dsp:cNvSpPr/>
      </dsp:nvSpPr>
      <dsp:spPr>
        <a:xfrm>
          <a:off x="4958090" y="1271027"/>
          <a:ext cx="2368010" cy="1137690"/>
        </a:xfrm>
        <a:prstGeom prst="roundRect">
          <a:avLst>
            <a:gd name="adj" fmla="val 10000"/>
          </a:avLst>
        </a:prstGeom>
        <a:solidFill>
          <a:schemeClr val="accent1">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Problem Solving</a:t>
          </a:r>
          <a:endParaRPr lang="en-US" sz="2500" kern="1200" dirty="0"/>
        </a:p>
      </dsp:txBody>
      <dsp:txXfrm>
        <a:off x="4958090" y="1271027"/>
        <a:ext cx="2368010" cy="1137690"/>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8/2/2016</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28000"/>
                <a:satMod val="94000"/>
                <a:lumMod val="20000"/>
              </a:schemeClr>
              <a:schemeClr val="bg2">
                <a:tint val="94000"/>
                <a:shade val="84000"/>
                <a:satMod val="148000"/>
                <a:lumMod val="114000"/>
              </a:schemeClr>
            </a:duotone>
            <a:lum/>
            <a:extLst>
              <a:ext uri="{BEBA8EAE-BF5A-486C-A8C5-ECC9F3942E4B}">
                <a14:imgProps xmlns:a14="http://schemas.microsoft.com/office/drawing/2010/main" xmlns="">
                  <a14:imgLayer r:embed="rId20">
                    <a14:imgEffect>
                      <a14:artisticGlowEdges smoothness="5"/>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8/2/2016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16300"/>
            <a:ext cx="12192000" cy="1587500"/>
          </a:xfrm>
          <a:blipFill>
            <a:blip r:embed="rId2"/>
            <a:tile tx="0" ty="0" sx="100000" sy="100000" flip="none" algn="tl"/>
          </a:blipFill>
        </p:spPr>
        <p:txBody>
          <a:bodyPr anchor="ctr"/>
          <a:lstStyle/>
          <a:p>
            <a:r>
              <a:rPr lang="en-US" b="1" dirty="0" smtClean="0">
                <a:solidFill>
                  <a:srgbClr val="324DB0"/>
                </a:solidFill>
                <a:latin typeface="Georgia" panose="02040502050405020303" pitchFamily="18" charset="0"/>
              </a:rPr>
              <a:t>California Court Association</a:t>
            </a:r>
            <a:endParaRPr lang="en-US" b="1" dirty="0">
              <a:solidFill>
                <a:srgbClr val="324DB0"/>
              </a:solidFill>
              <a:latin typeface="Georgia" panose="02040502050405020303" pitchFamily="18" charset="0"/>
            </a:endParaRPr>
          </a:p>
        </p:txBody>
      </p:sp>
      <p:sp>
        <p:nvSpPr>
          <p:cNvPr id="3" name="Subtitle 2"/>
          <p:cNvSpPr>
            <a:spLocks noGrp="1"/>
          </p:cNvSpPr>
          <p:nvPr>
            <p:ph type="subTitle" idx="1"/>
          </p:nvPr>
        </p:nvSpPr>
        <p:spPr>
          <a:xfrm>
            <a:off x="1751012" y="5035550"/>
            <a:ext cx="8676222" cy="857250"/>
          </a:xfrm>
        </p:spPr>
        <p:txBody>
          <a:bodyPr anchor="ctr">
            <a:normAutofit/>
          </a:bodyPr>
          <a:lstStyle/>
          <a:p>
            <a:endParaRPr lang="en-US" sz="2800" b="1" dirty="0"/>
          </a:p>
        </p:txBody>
      </p:sp>
      <p:grpSp>
        <p:nvGrpSpPr>
          <p:cNvPr id="7" name="Group 6"/>
          <p:cNvGrpSpPr/>
          <p:nvPr/>
        </p:nvGrpSpPr>
        <p:grpSpPr>
          <a:xfrm>
            <a:off x="4746625" y="355600"/>
            <a:ext cx="2698750" cy="2647950"/>
            <a:chOff x="4495800" y="457200"/>
            <a:chExt cx="2698750" cy="2647950"/>
          </a:xfrm>
        </p:grpSpPr>
        <p:pic>
          <p:nvPicPr>
            <p:cNvPr id="4" name="Picture 3"/>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4899379" y="853799"/>
              <a:ext cx="1887918" cy="1874493"/>
            </a:xfrm>
            <a:prstGeom prst="rect">
              <a:avLst/>
            </a:prstGeom>
          </p:spPr>
        </p:pic>
        <p:sp>
          <p:nvSpPr>
            <p:cNvPr id="5" name="Donut 4"/>
            <p:cNvSpPr/>
            <p:nvPr/>
          </p:nvSpPr>
          <p:spPr>
            <a:xfrm>
              <a:off x="4495800" y="457200"/>
              <a:ext cx="2698750" cy="2647950"/>
            </a:xfrm>
            <a:prstGeom prst="donut">
              <a:avLst>
                <a:gd name="adj" fmla="val 22747"/>
              </a:avLst>
            </a:prstGeom>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xmlns="" val="2413665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16300"/>
            <a:ext cx="12192000" cy="1587500"/>
          </a:xfrm>
          <a:blipFill>
            <a:blip r:embed="rId2"/>
            <a:tile tx="0" ty="0" sx="100000" sy="100000" flip="none" algn="tl"/>
          </a:blipFill>
        </p:spPr>
        <p:txBody>
          <a:bodyPr anchor="ctr"/>
          <a:lstStyle/>
          <a:p>
            <a:r>
              <a:rPr lang="en-US" b="1" dirty="0" smtClean="0">
                <a:solidFill>
                  <a:srgbClr val="324DB0"/>
                </a:solidFill>
                <a:latin typeface="Georgia" panose="02040502050405020303" pitchFamily="18" charset="0"/>
              </a:rPr>
              <a:t>California Court Association</a:t>
            </a:r>
            <a:endParaRPr lang="en-US" b="1" dirty="0">
              <a:solidFill>
                <a:srgbClr val="324DB0"/>
              </a:solidFill>
              <a:latin typeface="Georgia" panose="02040502050405020303" pitchFamily="18" charset="0"/>
            </a:endParaRPr>
          </a:p>
        </p:txBody>
      </p:sp>
      <p:sp>
        <p:nvSpPr>
          <p:cNvPr id="3" name="Subtitle 2"/>
          <p:cNvSpPr>
            <a:spLocks noGrp="1"/>
          </p:cNvSpPr>
          <p:nvPr>
            <p:ph type="subTitle" idx="1"/>
          </p:nvPr>
        </p:nvSpPr>
        <p:spPr>
          <a:xfrm>
            <a:off x="1751012" y="5035550"/>
            <a:ext cx="8676222" cy="857250"/>
          </a:xfrm>
        </p:spPr>
        <p:txBody>
          <a:bodyPr anchor="ctr">
            <a:normAutofit/>
          </a:bodyPr>
          <a:lstStyle/>
          <a:p>
            <a:r>
              <a:rPr lang="en-US" sz="2800" b="1" dirty="0" smtClean="0"/>
              <a:t>Strategic Business Plan</a:t>
            </a:r>
            <a:endParaRPr lang="en-US" sz="2800" b="1" dirty="0"/>
          </a:p>
        </p:txBody>
      </p:sp>
      <p:grpSp>
        <p:nvGrpSpPr>
          <p:cNvPr id="7" name="Group 6"/>
          <p:cNvGrpSpPr/>
          <p:nvPr/>
        </p:nvGrpSpPr>
        <p:grpSpPr>
          <a:xfrm>
            <a:off x="4746625" y="355600"/>
            <a:ext cx="2698750" cy="2647950"/>
            <a:chOff x="4495800" y="457200"/>
            <a:chExt cx="2698750" cy="2647950"/>
          </a:xfrm>
        </p:grpSpPr>
        <p:pic>
          <p:nvPicPr>
            <p:cNvPr id="4" name="Picture 3"/>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4899379" y="853799"/>
              <a:ext cx="1887918" cy="1874493"/>
            </a:xfrm>
            <a:prstGeom prst="rect">
              <a:avLst/>
            </a:prstGeom>
          </p:spPr>
        </p:pic>
        <p:sp>
          <p:nvSpPr>
            <p:cNvPr id="5" name="Donut 4"/>
            <p:cNvSpPr/>
            <p:nvPr/>
          </p:nvSpPr>
          <p:spPr>
            <a:xfrm>
              <a:off x="4495800" y="457200"/>
              <a:ext cx="2698750" cy="2647950"/>
            </a:xfrm>
            <a:prstGeom prst="donut">
              <a:avLst>
                <a:gd name="adj" fmla="val 22747"/>
              </a:avLst>
            </a:prstGeom>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xmlns="" val="1564178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48612"/>
          </a:xfrm>
        </p:spPr>
        <p:txBody>
          <a:bodyPr/>
          <a:lstStyle/>
          <a:p>
            <a:r>
              <a:rPr lang="en-US" b="1" dirty="0" smtClean="0"/>
              <a:t>CCA Organizational assessment</a:t>
            </a:r>
            <a:endParaRPr lang="en-US" b="1" dirty="0"/>
          </a:p>
        </p:txBody>
      </p:sp>
      <p:sp>
        <p:nvSpPr>
          <p:cNvPr id="3" name="Content Placeholder 2"/>
          <p:cNvSpPr>
            <a:spLocks noGrp="1"/>
          </p:cNvSpPr>
          <p:nvPr>
            <p:ph idx="1"/>
          </p:nvPr>
        </p:nvSpPr>
        <p:spPr>
          <a:xfrm>
            <a:off x="1141413" y="1558212"/>
            <a:ext cx="9905998" cy="4652087"/>
          </a:xfrm>
        </p:spPr>
        <p:txBody>
          <a:bodyPr anchor="t">
            <a:normAutofit/>
          </a:bodyPr>
          <a:lstStyle/>
          <a:p>
            <a:pPr marL="0" indent="0">
              <a:spcAft>
                <a:spcPts val="1200"/>
              </a:spcAft>
              <a:buNone/>
            </a:pPr>
            <a:r>
              <a:rPr lang="en-US" cap="none" dirty="0">
                <a:effectLst/>
              </a:rPr>
              <a:t>The California Court Association (CCA) was formed in </a:t>
            </a:r>
            <a:r>
              <a:rPr lang="en-US" cap="none" dirty="0" smtClean="0">
                <a:effectLst/>
              </a:rPr>
              <a:t>1952 </a:t>
            </a:r>
            <a:r>
              <a:rPr lang="en-US" cap="none" dirty="0">
                <a:effectLst/>
              </a:rPr>
              <a:t>with an initial membership of </a:t>
            </a:r>
            <a:r>
              <a:rPr lang="en-US" cap="none" dirty="0" smtClean="0">
                <a:effectLst/>
              </a:rPr>
              <a:t>135 people.  In 2016, </a:t>
            </a:r>
            <a:r>
              <a:rPr lang="en-US" cap="none" dirty="0">
                <a:effectLst/>
              </a:rPr>
              <a:t>CCA's membership has grown to </a:t>
            </a:r>
            <a:r>
              <a:rPr lang="en-US" cap="none" dirty="0" smtClean="0">
                <a:effectLst/>
              </a:rPr>
              <a:t>over </a:t>
            </a:r>
            <a:r>
              <a:rPr lang="en-US" cap="none" dirty="0">
                <a:effectLst/>
              </a:rPr>
              <a:t>3,000 individuals. </a:t>
            </a:r>
            <a:r>
              <a:rPr lang="en-US" b="1" cap="none" dirty="0">
                <a:effectLst/>
              </a:rPr>
              <a:t>Regular membership</a:t>
            </a:r>
            <a:r>
              <a:rPr lang="en-US" cap="none" dirty="0">
                <a:effectLst/>
              </a:rPr>
              <a:t> is open to all employees of California courts. </a:t>
            </a:r>
            <a:r>
              <a:rPr lang="en-US" b="1" cap="none" dirty="0" smtClean="0">
                <a:effectLst/>
              </a:rPr>
              <a:t>Associate Membership</a:t>
            </a:r>
            <a:r>
              <a:rPr lang="en-US" cap="none" dirty="0" smtClean="0">
                <a:effectLst/>
              </a:rPr>
              <a:t> is open to any </a:t>
            </a:r>
            <a:r>
              <a:rPr lang="en-US" cap="none" dirty="0">
                <a:effectLst/>
              </a:rPr>
              <a:t>person employed </a:t>
            </a:r>
            <a:r>
              <a:rPr lang="en-US" cap="none" dirty="0" smtClean="0">
                <a:effectLst/>
              </a:rPr>
              <a:t>by </a:t>
            </a:r>
            <a:r>
              <a:rPr lang="en-US" cap="none" dirty="0">
                <a:effectLst/>
              </a:rPr>
              <a:t>a court-related </a:t>
            </a:r>
            <a:r>
              <a:rPr lang="en-US" cap="none" dirty="0" smtClean="0">
                <a:effectLst/>
              </a:rPr>
              <a:t>agency.  Any </a:t>
            </a:r>
            <a:r>
              <a:rPr lang="en-US" cap="none" dirty="0">
                <a:effectLst/>
              </a:rPr>
              <a:t>regular member who </a:t>
            </a:r>
            <a:r>
              <a:rPr lang="en-US" cap="none" dirty="0" smtClean="0">
                <a:effectLst/>
              </a:rPr>
              <a:t>retired </a:t>
            </a:r>
            <a:r>
              <a:rPr lang="en-US" cap="none" dirty="0">
                <a:effectLst/>
              </a:rPr>
              <a:t>from his or her position in a California court may continue membership as a retired member.</a:t>
            </a:r>
            <a:endParaRPr lang="en-US" b="1" cap="none" dirty="0">
              <a:effectLst/>
            </a:endParaRPr>
          </a:p>
          <a:p>
            <a:pPr marL="0" indent="0">
              <a:buNone/>
            </a:pPr>
            <a:r>
              <a:rPr lang="en-US" cap="none" dirty="0" smtClean="0">
                <a:effectLst/>
              </a:rPr>
              <a:t>The </a:t>
            </a:r>
            <a:r>
              <a:rPr lang="en-US" cap="none" dirty="0">
                <a:effectLst/>
              </a:rPr>
              <a:t>primary purpose of the organization is to provide information and education. Each year </a:t>
            </a:r>
            <a:r>
              <a:rPr lang="en-US" cap="none" dirty="0" smtClean="0">
                <a:effectLst/>
              </a:rPr>
              <a:t>CCA hosts training days, a New Law Workshop, and an annual convention which provides </a:t>
            </a:r>
            <a:r>
              <a:rPr lang="en-US" cap="none" dirty="0">
                <a:effectLst/>
              </a:rPr>
              <a:t>opportunities to share and learn from other courts throughout the state. In addition, CCA </a:t>
            </a:r>
            <a:r>
              <a:rPr lang="en-US" cap="none" dirty="0" smtClean="0">
                <a:effectLst/>
              </a:rPr>
              <a:t>annually creates a court </a:t>
            </a:r>
            <a:r>
              <a:rPr lang="en-US" cap="none" dirty="0">
                <a:effectLst/>
              </a:rPr>
              <a:t>directory </a:t>
            </a:r>
            <a:r>
              <a:rPr lang="en-US" cap="none" dirty="0" smtClean="0">
                <a:effectLst/>
              </a:rPr>
              <a:t>and fee schedule, as well as procedure manuals for various types of court case types.</a:t>
            </a:r>
            <a:endParaRPr lang="en-US" cap="none" dirty="0">
              <a:effectLst/>
            </a:endParaRPr>
          </a:p>
        </p:txBody>
      </p:sp>
    </p:spTree>
    <p:extLst>
      <p:ext uri="{BB962C8B-B14F-4D97-AF65-F5344CB8AC3E}">
        <p14:creationId xmlns:p14="http://schemas.microsoft.com/office/powerpoint/2010/main" xmlns="" val="2840419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562100"/>
          </a:xfrm>
        </p:spPr>
        <p:txBody>
          <a:bodyPr anchor="t">
            <a:noAutofit/>
          </a:bodyPr>
          <a:lstStyle/>
          <a:p>
            <a:r>
              <a:rPr lang="en-US" b="1" u="sng" dirty="0" smtClean="0"/>
              <a:t>Strategic</a:t>
            </a:r>
            <a:r>
              <a:rPr lang="en-US" dirty="0" smtClean="0"/>
              <a:t> </a:t>
            </a:r>
            <a:r>
              <a:rPr lang="en-US" b="1" dirty="0" smtClean="0"/>
              <a:t>thinking:</a:t>
            </a:r>
            <a:r>
              <a:rPr lang="en-US" sz="2800" dirty="0" smtClean="0"/>
              <a:t/>
            </a:r>
            <a:br>
              <a:rPr lang="en-US" sz="2800" dirty="0" smtClean="0"/>
            </a:br>
            <a:r>
              <a:rPr lang="en-US" sz="2000" dirty="0"/>
              <a:t/>
            </a:r>
            <a:br>
              <a:rPr lang="en-US" sz="2000" dirty="0"/>
            </a:br>
            <a:r>
              <a:rPr lang="en-US" sz="2800" b="1" dirty="0" smtClean="0">
                <a:solidFill>
                  <a:schemeClr val="tx1"/>
                </a:solidFill>
              </a:rPr>
              <a:t>		Are we doing the right things?</a:t>
            </a:r>
            <a:br>
              <a:rPr lang="en-US" sz="2800" b="1" dirty="0" smtClean="0">
                <a:solidFill>
                  <a:schemeClr val="tx1"/>
                </a:solidFill>
              </a:rPr>
            </a:br>
            <a:endParaRPr lang="en-US" sz="2800" b="1" dirty="0">
              <a:solidFill>
                <a:schemeClr val="tx1"/>
              </a:solidFill>
            </a:endParaRPr>
          </a:p>
        </p:txBody>
      </p:sp>
      <p:sp>
        <p:nvSpPr>
          <p:cNvPr id="4" name="Content Placeholder 2"/>
          <p:cNvSpPr>
            <a:spLocks noGrp="1"/>
          </p:cNvSpPr>
          <p:nvPr>
            <p:ph sz="half" idx="4294967295"/>
          </p:nvPr>
        </p:nvSpPr>
        <p:spPr>
          <a:xfrm>
            <a:off x="2503489" y="2171700"/>
            <a:ext cx="4037012" cy="3362325"/>
          </a:xfrm>
          <a:prstGeom prst="rect">
            <a:avLst/>
          </a:prstGeom>
        </p:spPr>
        <p:txBody>
          <a:bodyPr>
            <a:normAutofit/>
          </a:bodyPr>
          <a:lstStyle/>
          <a:p>
            <a:r>
              <a:rPr lang="en-US" dirty="0" smtClean="0"/>
              <a:t>Organizations/people</a:t>
            </a:r>
            <a:endParaRPr lang="en-US" dirty="0"/>
          </a:p>
          <a:p>
            <a:r>
              <a:rPr lang="en-US" dirty="0" smtClean="0"/>
              <a:t>Analysis</a:t>
            </a:r>
          </a:p>
          <a:p>
            <a:r>
              <a:rPr lang="en-US" dirty="0" smtClean="0"/>
              <a:t>Systems</a:t>
            </a:r>
          </a:p>
          <a:p>
            <a:r>
              <a:rPr lang="en-US" dirty="0" smtClean="0"/>
              <a:t>Finance</a:t>
            </a:r>
          </a:p>
          <a:p>
            <a:r>
              <a:rPr lang="en-US" dirty="0" smtClean="0"/>
              <a:t>Collaboration</a:t>
            </a:r>
          </a:p>
          <a:p>
            <a:r>
              <a:rPr lang="en-US" dirty="0" smtClean="0"/>
              <a:t>Best practices</a:t>
            </a:r>
          </a:p>
          <a:p>
            <a:r>
              <a:rPr lang="en-US" dirty="0" smtClean="0"/>
              <a:t>Who are our customers?</a:t>
            </a:r>
          </a:p>
          <a:p>
            <a:endParaRPr lang="en-US" dirty="0"/>
          </a:p>
        </p:txBody>
      </p:sp>
      <p:sp>
        <p:nvSpPr>
          <p:cNvPr id="5" name="Content Placeholder 5"/>
          <p:cNvSpPr>
            <a:spLocks noGrp="1"/>
          </p:cNvSpPr>
          <p:nvPr>
            <p:ph sz="quarter" idx="4294967295"/>
          </p:nvPr>
        </p:nvSpPr>
        <p:spPr>
          <a:xfrm>
            <a:off x="6985000" y="3013075"/>
            <a:ext cx="3721100" cy="3400425"/>
          </a:xfrm>
          <a:prstGeom prst="rect">
            <a:avLst/>
          </a:prstGeom>
        </p:spPr>
        <p:txBody>
          <a:bodyPr/>
          <a:lstStyle/>
          <a:p>
            <a:r>
              <a:rPr lang="en-US" dirty="0" smtClean="0"/>
              <a:t>Evaluation</a:t>
            </a:r>
          </a:p>
          <a:p>
            <a:r>
              <a:rPr lang="en-US" dirty="0" smtClean="0"/>
              <a:t>Building </a:t>
            </a:r>
            <a:r>
              <a:rPr lang="en-US" dirty="0"/>
              <a:t>Programs</a:t>
            </a:r>
          </a:p>
          <a:p>
            <a:r>
              <a:rPr lang="en-US" dirty="0" smtClean="0"/>
              <a:t>risks</a:t>
            </a:r>
          </a:p>
          <a:p>
            <a:r>
              <a:rPr lang="en-US" dirty="0" smtClean="0"/>
              <a:t>Community needs</a:t>
            </a:r>
          </a:p>
          <a:p>
            <a:r>
              <a:rPr lang="en-US" dirty="0" smtClean="0"/>
              <a:t>Setting goals</a:t>
            </a:r>
          </a:p>
          <a:p>
            <a:r>
              <a:rPr lang="en-US" dirty="0" smtClean="0"/>
              <a:t>Business Processes</a:t>
            </a:r>
          </a:p>
          <a:p>
            <a:r>
              <a:rPr lang="en-US" dirty="0" smtClean="0"/>
              <a:t>Implementation</a:t>
            </a:r>
            <a:endParaRPr lang="en-US" dirty="0"/>
          </a:p>
        </p:txBody>
      </p:sp>
    </p:spTree>
    <p:extLst>
      <p:ext uri="{BB962C8B-B14F-4D97-AF65-F5344CB8AC3E}">
        <p14:creationId xmlns:p14="http://schemas.microsoft.com/office/powerpoint/2010/main" xmlns="" val="352344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5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animEffect transition="in" filter="fade">
                                      <p:cBhvr>
                                        <p:cTn id="47" dur="500"/>
                                        <p:tgtEl>
                                          <p:spTgt spid="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2" end="2"/>
                                            </p:txEl>
                                          </p:spTgt>
                                        </p:tgtEl>
                                        <p:attrNameLst>
                                          <p:attrName>style.visibility</p:attrName>
                                        </p:attrNameLst>
                                      </p:cBhvr>
                                      <p:to>
                                        <p:strVal val="visible"/>
                                      </p:to>
                                    </p:set>
                                    <p:animEffect transition="in" filter="fade">
                                      <p:cBhvr>
                                        <p:cTn id="52" dur="500"/>
                                        <p:tgtEl>
                                          <p:spTgt spid="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3" end="3"/>
                                            </p:txEl>
                                          </p:spTgt>
                                        </p:tgtEl>
                                        <p:attrNameLst>
                                          <p:attrName>style.visibility</p:attrName>
                                        </p:attrNameLst>
                                      </p:cBhvr>
                                      <p:to>
                                        <p:strVal val="visible"/>
                                      </p:to>
                                    </p:set>
                                    <p:animEffect transition="in" filter="fade">
                                      <p:cBhvr>
                                        <p:cTn id="57" dur="500"/>
                                        <p:tgtEl>
                                          <p:spTgt spid="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4" end="4"/>
                                            </p:txEl>
                                          </p:spTgt>
                                        </p:tgtEl>
                                        <p:attrNameLst>
                                          <p:attrName>style.visibility</p:attrName>
                                        </p:attrNameLst>
                                      </p:cBhvr>
                                      <p:to>
                                        <p:strVal val="visible"/>
                                      </p:to>
                                    </p:set>
                                    <p:animEffect transition="in" filter="fade">
                                      <p:cBhvr>
                                        <p:cTn id="62" dur="500"/>
                                        <p:tgtEl>
                                          <p:spTgt spid="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txEl>
                                              <p:pRg st="5" end="5"/>
                                            </p:txEl>
                                          </p:spTgt>
                                        </p:tgtEl>
                                        <p:attrNameLst>
                                          <p:attrName>style.visibility</p:attrName>
                                        </p:attrNameLst>
                                      </p:cBhvr>
                                      <p:to>
                                        <p:strVal val="visible"/>
                                      </p:to>
                                    </p:set>
                                    <p:animEffect transition="in" filter="fade">
                                      <p:cBhvr>
                                        <p:cTn id="67" dur="500"/>
                                        <p:tgtEl>
                                          <p:spTgt spid="5">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txEl>
                                              <p:pRg st="6" end="6"/>
                                            </p:txEl>
                                          </p:spTgt>
                                        </p:tgtEl>
                                        <p:attrNameLst>
                                          <p:attrName>style.visibility</p:attrName>
                                        </p:attrNameLst>
                                      </p:cBhvr>
                                      <p:to>
                                        <p:strVal val="visible"/>
                                      </p:to>
                                    </p:set>
                                    <p:animEffect transition="in" filter="fade">
                                      <p:cBhvr>
                                        <p:cTn id="7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b="1" u="sng" dirty="0" smtClean="0"/>
              <a:t>Operational</a:t>
            </a:r>
            <a:r>
              <a:rPr lang="en-US" dirty="0" smtClean="0"/>
              <a:t> </a:t>
            </a:r>
            <a:r>
              <a:rPr lang="en-US" b="1" dirty="0" smtClean="0"/>
              <a:t>thinking:</a:t>
            </a:r>
            <a:r>
              <a:rPr lang="en-US" dirty="0" smtClean="0"/>
              <a:t/>
            </a:r>
            <a:br>
              <a:rPr lang="en-US" dirty="0" smtClean="0"/>
            </a:br>
            <a:r>
              <a:rPr lang="en-US" sz="2000" dirty="0"/>
              <a:t/>
            </a:r>
            <a:br>
              <a:rPr lang="en-US" sz="2000" dirty="0"/>
            </a:br>
            <a:r>
              <a:rPr lang="en-US" dirty="0" smtClean="0">
                <a:solidFill>
                  <a:schemeClr val="tx1"/>
                </a:solidFill>
              </a:rPr>
              <a:t>		</a:t>
            </a:r>
            <a:r>
              <a:rPr lang="en-US" b="1" dirty="0" smtClean="0">
                <a:solidFill>
                  <a:schemeClr val="tx1"/>
                </a:solidFill>
              </a:rPr>
              <a:t>Are we doing things right?</a:t>
            </a:r>
            <a:endParaRPr lang="en-US" b="1" dirty="0">
              <a:solidFill>
                <a:schemeClr val="tx1"/>
              </a:solidFill>
            </a:endParaRPr>
          </a:p>
        </p:txBody>
      </p:sp>
      <p:graphicFrame>
        <p:nvGraphicFramePr>
          <p:cNvPr id="4" name="Diagram 3"/>
          <p:cNvGraphicFramePr/>
          <p:nvPr>
            <p:extLst>
              <p:ext uri="{D42A27DB-BD31-4B8C-83A1-F6EECF244321}">
                <p14:modId xmlns:p14="http://schemas.microsoft.com/office/powerpoint/2010/main" xmlns="" val="1946680672"/>
              </p:ext>
            </p:extLst>
          </p:nvPr>
        </p:nvGraphicFramePr>
        <p:xfrm>
          <a:off x="2692399" y="2514600"/>
          <a:ext cx="7404101" cy="3675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3469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76604"/>
          </a:xfrm>
        </p:spPr>
        <p:txBody>
          <a:bodyPr/>
          <a:lstStyle/>
          <a:p>
            <a:r>
              <a:rPr lang="en-US" b="1" dirty="0" smtClean="0"/>
              <a:t>What </a:t>
            </a:r>
            <a:r>
              <a:rPr lang="en-US" b="1" dirty="0" err="1" smtClean="0"/>
              <a:t>doES</a:t>
            </a:r>
            <a:r>
              <a:rPr lang="en-US" b="1" dirty="0" smtClean="0"/>
              <a:t> </a:t>
            </a:r>
            <a:r>
              <a:rPr lang="en-US" b="1" dirty="0" err="1" smtClean="0"/>
              <a:t>cca</a:t>
            </a:r>
            <a:r>
              <a:rPr lang="en-US" b="1" dirty="0" smtClean="0"/>
              <a:t> do well?</a:t>
            </a:r>
            <a:endParaRPr lang="en-US" b="1" dirty="0"/>
          </a:p>
        </p:txBody>
      </p:sp>
      <p:sp>
        <p:nvSpPr>
          <p:cNvPr id="3" name="Content Placeholder 2"/>
          <p:cNvSpPr>
            <a:spLocks noGrp="1"/>
          </p:cNvSpPr>
          <p:nvPr>
            <p:ph idx="1"/>
          </p:nvPr>
        </p:nvSpPr>
        <p:spPr>
          <a:xfrm>
            <a:off x="1141413" y="1511300"/>
            <a:ext cx="4560887" cy="4178299"/>
          </a:xfrm>
        </p:spPr>
        <p:txBody>
          <a:bodyPr anchor="t">
            <a:noAutofit/>
          </a:bodyPr>
          <a:lstStyle/>
          <a:p>
            <a:pPr lvl="0"/>
            <a:r>
              <a:rPr lang="en-US" sz="2400" dirty="0">
                <a:effectLst/>
              </a:rPr>
              <a:t>Diversity</a:t>
            </a:r>
          </a:p>
          <a:p>
            <a:pPr lvl="0"/>
            <a:r>
              <a:rPr lang="en-US" sz="2400" dirty="0">
                <a:effectLst/>
              </a:rPr>
              <a:t>History/longevity</a:t>
            </a:r>
          </a:p>
          <a:p>
            <a:pPr lvl="0"/>
            <a:r>
              <a:rPr lang="en-US" sz="2400" dirty="0">
                <a:effectLst/>
              </a:rPr>
              <a:t>Experience</a:t>
            </a:r>
          </a:p>
          <a:p>
            <a:pPr lvl="0"/>
            <a:r>
              <a:rPr lang="en-US" sz="2400" dirty="0">
                <a:effectLst/>
              </a:rPr>
              <a:t>Captive audience</a:t>
            </a:r>
          </a:p>
          <a:p>
            <a:pPr lvl="0"/>
            <a:r>
              <a:rPr lang="en-US" sz="2400" dirty="0">
                <a:effectLst/>
              </a:rPr>
              <a:t>Quality training</a:t>
            </a:r>
          </a:p>
          <a:p>
            <a:pPr lvl="0"/>
            <a:r>
              <a:rPr lang="en-US" sz="2400" dirty="0">
                <a:effectLst/>
              </a:rPr>
              <a:t>Low cost (dues &amp; training)</a:t>
            </a:r>
          </a:p>
          <a:p>
            <a:pPr lvl="0"/>
            <a:r>
              <a:rPr lang="en-US" sz="2400" dirty="0" smtClean="0">
                <a:effectLst/>
              </a:rPr>
              <a:t>Court &amp; Fee Directory</a:t>
            </a:r>
            <a:endParaRPr lang="en-US" sz="2400" dirty="0">
              <a:effectLst/>
            </a:endParaRPr>
          </a:p>
          <a:p>
            <a:pPr lvl="0"/>
            <a:r>
              <a:rPr lang="en-US" sz="2400" dirty="0" smtClean="0">
                <a:effectLst/>
              </a:rPr>
              <a:t>courts support dues</a:t>
            </a:r>
            <a:endParaRPr lang="en-US" sz="2400" dirty="0">
              <a:effectLst/>
            </a:endParaRPr>
          </a:p>
        </p:txBody>
      </p:sp>
      <p:sp>
        <p:nvSpPr>
          <p:cNvPr id="4" name="Content Placeholder 2"/>
          <p:cNvSpPr txBox="1">
            <a:spLocks/>
          </p:cNvSpPr>
          <p:nvPr/>
        </p:nvSpPr>
        <p:spPr>
          <a:xfrm>
            <a:off x="6462713" y="2222500"/>
            <a:ext cx="4687887" cy="4190999"/>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lvl="0"/>
            <a:r>
              <a:rPr lang="en-US" sz="2400" dirty="0" smtClean="0">
                <a:effectLst/>
              </a:rPr>
              <a:t>Dedicated </a:t>
            </a:r>
            <a:r>
              <a:rPr lang="en-US" sz="2400" dirty="0">
                <a:effectLst/>
              </a:rPr>
              <a:t>volunteers</a:t>
            </a:r>
          </a:p>
          <a:p>
            <a:pPr lvl="0"/>
            <a:r>
              <a:rPr lang="en-US" sz="2400" dirty="0" smtClean="0">
                <a:effectLst/>
              </a:rPr>
              <a:t>CA </a:t>
            </a:r>
            <a:r>
              <a:rPr lang="en-US" sz="2400" dirty="0">
                <a:effectLst/>
              </a:rPr>
              <a:t>– destination </a:t>
            </a:r>
            <a:r>
              <a:rPr lang="en-US" sz="2400" dirty="0" smtClean="0">
                <a:effectLst/>
              </a:rPr>
              <a:t>locations</a:t>
            </a:r>
            <a:endParaRPr lang="en-US" sz="2400" dirty="0">
              <a:effectLst/>
            </a:endParaRPr>
          </a:p>
          <a:p>
            <a:pPr lvl="0"/>
            <a:r>
              <a:rPr lang="en-US" sz="2400" dirty="0">
                <a:effectLst/>
              </a:rPr>
              <a:t>Leadership</a:t>
            </a:r>
          </a:p>
          <a:p>
            <a:pPr lvl="0"/>
            <a:r>
              <a:rPr lang="en-US" sz="2400" dirty="0">
                <a:effectLst/>
              </a:rPr>
              <a:t>Management</a:t>
            </a:r>
          </a:p>
          <a:p>
            <a:pPr lvl="0"/>
            <a:r>
              <a:rPr lang="en-US" sz="2400" dirty="0">
                <a:effectLst/>
              </a:rPr>
              <a:t>Openness (desire) for change</a:t>
            </a:r>
          </a:p>
          <a:p>
            <a:pPr lvl="0"/>
            <a:r>
              <a:rPr lang="en-US" sz="2400" dirty="0" smtClean="0">
                <a:effectLst/>
              </a:rPr>
              <a:t>Networking</a:t>
            </a:r>
            <a:endParaRPr lang="en-US" sz="2400" dirty="0">
              <a:effectLst/>
            </a:endParaRPr>
          </a:p>
          <a:p>
            <a:pPr lvl="0"/>
            <a:r>
              <a:rPr lang="en-US" sz="2400" dirty="0">
                <a:effectLst/>
              </a:rPr>
              <a:t>Friendships/relationships</a:t>
            </a:r>
          </a:p>
          <a:p>
            <a:pPr lvl="0"/>
            <a:r>
              <a:rPr lang="en-US" sz="2400" dirty="0">
                <a:effectLst/>
              </a:rPr>
              <a:t>Consistency – </a:t>
            </a:r>
            <a:r>
              <a:rPr lang="en-US" sz="2400" dirty="0" smtClean="0">
                <a:effectLst/>
              </a:rPr>
              <a:t>Uniformity</a:t>
            </a:r>
            <a:endParaRPr lang="en-US" sz="2400" dirty="0">
              <a:effectLst/>
            </a:endParaRPr>
          </a:p>
        </p:txBody>
      </p:sp>
    </p:spTree>
    <p:extLst>
      <p:ext uri="{BB962C8B-B14F-4D97-AF65-F5344CB8AC3E}">
        <p14:creationId xmlns:p14="http://schemas.microsoft.com/office/powerpoint/2010/main" xmlns="" val="166018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500"/>
                                        <p:tgtEl>
                                          <p:spTgt spid="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Effect transition="in" filter="fade">
                                      <p:cBhvr>
                                        <p:cTn id="52" dur="500"/>
                                        <p:tgtEl>
                                          <p:spTgt spid="4">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Effect transition="in" filter="fade">
                                      <p:cBhvr>
                                        <p:cTn id="57" dur="500"/>
                                        <p:tgtEl>
                                          <p:spTgt spid="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3" end="3"/>
                                            </p:txEl>
                                          </p:spTgt>
                                        </p:tgtEl>
                                        <p:attrNameLst>
                                          <p:attrName>style.visibility</p:attrName>
                                        </p:attrNameLst>
                                      </p:cBhvr>
                                      <p:to>
                                        <p:strVal val="visible"/>
                                      </p:to>
                                    </p:set>
                                    <p:animEffect transition="in" filter="fade">
                                      <p:cBhvr>
                                        <p:cTn id="62" dur="500"/>
                                        <p:tgtEl>
                                          <p:spTgt spid="4">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Effect transition="in" filter="fade">
                                      <p:cBhvr>
                                        <p:cTn id="67" dur="500"/>
                                        <p:tgtEl>
                                          <p:spTgt spid="4">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5" end="5"/>
                                            </p:txEl>
                                          </p:spTgt>
                                        </p:tgtEl>
                                        <p:attrNameLst>
                                          <p:attrName>style.visibility</p:attrName>
                                        </p:attrNameLst>
                                      </p:cBhvr>
                                      <p:to>
                                        <p:strVal val="visible"/>
                                      </p:to>
                                    </p:set>
                                    <p:animEffect transition="in" filter="fade">
                                      <p:cBhvr>
                                        <p:cTn id="72" dur="500"/>
                                        <p:tgtEl>
                                          <p:spTgt spid="4">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6" end="6"/>
                                            </p:txEl>
                                          </p:spTgt>
                                        </p:tgtEl>
                                        <p:attrNameLst>
                                          <p:attrName>style.visibility</p:attrName>
                                        </p:attrNameLst>
                                      </p:cBhvr>
                                      <p:to>
                                        <p:strVal val="visible"/>
                                      </p:to>
                                    </p:set>
                                    <p:animEffect transition="in" filter="fade">
                                      <p:cBhvr>
                                        <p:cTn id="77" dur="500"/>
                                        <p:tgtEl>
                                          <p:spTgt spid="4">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txEl>
                                              <p:pRg st="7" end="7"/>
                                            </p:txEl>
                                          </p:spTgt>
                                        </p:tgtEl>
                                        <p:attrNameLst>
                                          <p:attrName>style.visibility</p:attrName>
                                        </p:attrNameLst>
                                      </p:cBhvr>
                                      <p:to>
                                        <p:strVal val="visible"/>
                                      </p:to>
                                    </p:set>
                                    <p:animEffect transition="in" filter="fade">
                                      <p:cBhvr>
                                        <p:cTn id="8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20620"/>
          </a:xfrm>
        </p:spPr>
        <p:txBody>
          <a:bodyPr/>
          <a:lstStyle/>
          <a:p>
            <a:r>
              <a:rPr lang="en-US" b="1" dirty="0" smtClean="0"/>
              <a:t>What are </a:t>
            </a:r>
            <a:r>
              <a:rPr lang="en-US" b="1" dirty="0" err="1" smtClean="0"/>
              <a:t>cca’S</a:t>
            </a:r>
            <a:r>
              <a:rPr lang="en-US" b="1" dirty="0" smtClean="0"/>
              <a:t> challenges?</a:t>
            </a:r>
            <a:endParaRPr lang="en-US" b="1" dirty="0"/>
          </a:p>
        </p:txBody>
      </p:sp>
      <p:sp>
        <p:nvSpPr>
          <p:cNvPr id="3" name="Content Placeholder 2"/>
          <p:cNvSpPr>
            <a:spLocks noGrp="1"/>
          </p:cNvSpPr>
          <p:nvPr>
            <p:ph idx="1"/>
          </p:nvPr>
        </p:nvSpPr>
        <p:spPr>
          <a:xfrm>
            <a:off x="1141413" y="1530221"/>
            <a:ext cx="4268787" cy="4730880"/>
          </a:xfrm>
        </p:spPr>
        <p:txBody>
          <a:bodyPr anchor="t">
            <a:normAutofit/>
          </a:bodyPr>
          <a:lstStyle/>
          <a:p>
            <a:pPr lvl="0"/>
            <a:r>
              <a:rPr lang="en-US" sz="2400" b="1" dirty="0" smtClean="0">
                <a:effectLst/>
              </a:rPr>
              <a:t>Geographic size of CA</a:t>
            </a:r>
          </a:p>
          <a:p>
            <a:pPr lvl="0"/>
            <a:r>
              <a:rPr lang="en-US" sz="2400" b="1" dirty="0" smtClean="0">
                <a:effectLst/>
              </a:rPr>
              <a:t>Size of the court system</a:t>
            </a:r>
          </a:p>
          <a:p>
            <a:pPr lvl="0"/>
            <a:r>
              <a:rPr lang="en-US" sz="2400" b="1" dirty="0" smtClean="0">
                <a:effectLst/>
              </a:rPr>
              <a:t>Consistency of </a:t>
            </a:r>
            <a:r>
              <a:rPr lang="en-US" sz="2400" b="1" dirty="0">
                <a:effectLst/>
              </a:rPr>
              <a:t>goals</a:t>
            </a:r>
          </a:p>
          <a:p>
            <a:pPr lvl="0"/>
            <a:r>
              <a:rPr lang="en-US" sz="2400" b="1" dirty="0" smtClean="0">
                <a:effectLst/>
              </a:rPr>
              <a:t>Leadership turn-over</a:t>
            </a:r>
            <a:endParaRPr lang="en-US" sz="2400" b="1" dirty="0">
              <a:effectLst/>
            </a:endParaRPr>
          </a:p>
          <a:p>
            <a:pPr lvl="0"/>
            <a:r>
              <a:rPr lang="en-US" sz="2400" b="1" dirty="0">
                <a:effectLst/>
              </a:rPr>
              <a:t>Lack of </a:t>
            </a:r>
            <a:r>
              <a:rPr lang="en-US" sz="2400" b="1" dirty="0" smtClean="0">
                <a:effectLst/>
              </a:rPr>
              <a:t>marketing</a:t>
            </a:r>
          </a:p>
          <a:p>
            <a:pPr lvl="0"/>
            <a:r>
              <a:rPr lang="en-US" sz="2400" b="1" dirty="0" smtClean="0">
                <a:effectLst/>
              </a:rPr>
              <a:t>Modern communication</a:t>
            </a:r>
            <a:endParaRPr lang="en-US" sz="2400" b="1" dirty="0">
              <a:effectLst/>
            </a:endParaRPr>
          </a:p>
          <a:p>
            <a:pPr lvl="0"/>
            <a:r>
              <a:rPr lang="en-US" sz="2400" b="1" dirty="0">
                <a:effectLst/>
              </a:rPr>
              <a:t>Skills &amp; ability of leadership</a:t>
            </a:r>
          </a:p>
          <a:p>
            <a:pPr lvl="0"/>
            <a:r>
              <a:rPr lang="en-US" sz="2400" b="1" dirty="0" smtClean="0">
                <a:effectLst/>
              </a:rPr>
              <a:t>No </a:t>
            </a:r>
            <a:r>
              <a:rPr lang="en-US" sz="2400" b="1" dirty="0">
                <a:effectLst/>
              </a:rPr>
              <a:t>formal </a:t>
            </a:r>
            <a:r>
              <a:rPr lang="en-US" sz="2400" b="1" dirty="0" smtClean="0">
                <a:effectLst/>
              </a:rPr>
              <a:t>mentorship</a:t>
            </a:r>
            <a:endParaRPr lang="en-US" sz="2400" b="1" dirty="0">
              <a:effectLst/>
            </a:endParaRPr>
          </a:p>
        </p:txBody>
      </p:sp>
      <p:sp>
        <p:nvSpPr>
          <p:cNvPr id="4" name="Content Placeholder 2"/>
          <p:cNvSpPr txBox="1">
            <a:spLocks/>
          </p:cNvSpPr>
          <p:nvPr/>
        </p:nvSpPr>
        <p:spPr>
          <a:xfrm>
            <a:off x="6450013" y="1530220"/>
            <a:ext cx="5221287" cy="4730881"/>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lvl="0"/>
            <a:r>
              <a:rPr lang="en-US" sz="2400" b="1" dirty="0" smtClean="0">
                <a:effectLst/>
              </a:rPr>
              <a:t>Rules</a:t>
            </a:r>
            <a:r>
              <a:rPr lang="en-US" sz="2400" b="1" dirty="0">
                <a:effectLst/>
              </a:rPr>
              <a:t>, procedures &amp; policies</a:t>
            </a:r>
          </a:p>
          <a:p>
            <a:pPr lvl="0"/>
            <a:r>
              <a:rPr lang="en-US" sz="2400" b="1" dirty="0">
                <a:effectLst/>
              </a:rPr>
              <a:t>Governance structure</a:t>
            </a:r>
          </a:p>
          <a:p>
            <a:pPr lvl="0"/>
            <a:r>
              <a:rPr lang="en-US" sz="2400" b="1" dirty="0">
                <a:effectLst/>
              </a:rPr>
              <a:t>Provincial</a:t>
            </a:r>
          </a:p>
          <a:p>
            <a:pPr lvl="0"/>
            <a:r>
              <a:rPr lang="en-US" sz="2400" b="1" dirty="0" smtClean="0">
                <a:effectLst/>
              </a:rPr>
              <a:t>Volunteers </a:t>
            </a:r>
            <a:r>
              <a:rPr lang="en-US" sz="2400" b="1" dirty="0">
                <a:effectLst/>
              </a:rPr>
              <a:t>Exempt vs Non Exempt</a:t>
            </a:r>
          </a:p>
          <a:p>
            <a:pPr lvl="0"/>
            <a:r>
              <a:rPr lang="en-US" sz="2400" b="1" dirty="0">
                <a:effectLst/>
              </a:rPr>
              <a:t>Positive message (value of CCA</a:t>
            </a:r>
            <a:r>
              <a:rPr lang="en-US" sz="2400" b="1" dirty="0" smtClean="0">
                <a:effectLst/>
              </a:rPr>
              <a:t>)</a:t>
            </a:r>
            <a:endParaRPr lang="en-US" sz="2400" b="1" dirty="0">
              <a:effectLst/>
            </a:endParaRPr>
          </a:p>
          <a:p>
            <a:pPr lvl="0"/>
            <a:r>
              <a:rPr lang="en-US" sz="2400" b="1" dirty="0" smtClean="0">
                <a:effectLst/>
              </a:rPr>
              <a:t>Need new funding sources</a:t>
            </a:r>
            <a:endParaRPr lang="en-US" sz="2400" b="1" dirty="0">
              <a:effectLst/>
            </a:endParaRPr>
          </a:p>
          <a:p>
            <a:pPr lvl="0"/>
            <a:r>
              <a:rPr lang="en-US" sz="2400" b="1" dirty="0" smtClean="0">
                <a:effectLst/>
              </a:rPr>
              <a:t>Lacking </a:t>
            </a:r>
            <a:r>
              <a:rPr lang="en-US" sz="2400" b="1" dirty="0">
                <a:effectLst/>
              </a:rPr>
              <a:t>strategic </a:t>
            </a:r>
            <a:r>
              <a:rPr lang="en-US" sz="2400" b="1" dirty="0" smtClean="0">
                <a:effectLst/>
              </a:rPr>
              <a:t>direction</a:t>
            </a:r>
            <a:endParaRPr lang="en-US" sz="2400" b="1" dirty="0">
              <a:effectLst/>
            </a:endParaRPr>
          </a:p>
          <a:p>
            <a:endParaRPr lang="en-US" sz="2400" b="1" dirty="0"/>
          </a:p>
        </p:txBody>
      </p:sp>
    </p:spTree>
    <p:extLst>
      <p:ext uri="{BB962C8B-B14F-4D97-AF65-F5344CB8AC3E}">
        <p14:creationId xmlns:p14="http://schemas.microsoft.com/office/powerpoint/2010/main" xmlns="" val="21761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500"/>
                                        <p:tgtEl>
                                          <p:spTgt spid="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Effect transition="in" filter="fade">
                                      <p:cBhvr>
                                        <p:cTn id="52" dur="500"/>
                                        <p:tgtEl>
                                          <p:spTgt spid="4">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Effect transition="in" filter="fade">
                                      <p:cBhvr>
                                        <p:cTn id="57" dur="500"/>
                                        <p:tgtEl>
                                          <p:spTgt spid="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3" end="3"/>
                                            </p:txEl>
                                          </p:spTgt>
                                        </p:tgtEl>
                                        <p:attrNameLst>
                                          <p:attrName>style.visibility</p:attrName>
                                        </p:attrNameLst>
                                      </p:cBhvr>
                                      <p:to>
                                        <p:strVal val="visible"/>
                                      </p:to>
                                    </p:set>
                                    <p:animEffect transition="in" filter="fade">
                                      <p:cBhvr>
                                        <p:cTn id="62" dur="500"/>
                                        <p:tgtEl>
                                          <p:spTgt spid="4">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Effect transition="in" filter="fade">
                                      <p:cBhvr>
                                        <p:cTn id="67" dur="500"/>
                                        <p:tgtEl>
                                          <p:spTgt spid="4">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5" end="5"/>
                                            </p:txEl>
                                          </p:spTgt>
                                        </p:tgtEl>
                                        <p:attrNameLst>
                                          <p:attrName>style.visibility</p:attrName>
                                        </p:attrNameLst>
                                      </p:cBhvr>
                                      <p:to>
                                        <p:strVal val="visible"/>
                                      </p:to>
                                    </p:set>
                                    <p:animEffect transition="in" filter="fade">
                                      <p:cBhvr>
                                        <p:cTn id="72" dur="500"/>
                                        <p:tgtEl>
                                          <p:spTgt spid="4">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6" end="6"/>
                                            </p:txEl>
                                          </p:spTgt>
                                        </p:tgtEl>
                                        <p:attrNameLst>
                                          <p:attrName>style.visibility</p:attrName>
                                        </p:attrNameLst>
                                      </p:cBhvr>
                                      <p:to>
                                        <p:strVal val="visible"/>
                                      </p:to>
                                    </p:set>
                                    <p:animEffect transition="in" filter="fade">
                                      <p:cBhvr>
                                        <p:cTn id="7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275184"/>
          </a:xfrm>
        </p:spPr>
        <p:txBody>
          <a:bodyPr/>
          <a:lstStyle/>
          <a:p>
            <a:r>
              <a:rPr lang="en-US" b="1" dirty="0" smtClean="0"/>
              <a:t>What opportunities does </a:t>
            </a:r>
            <a:r>
              <a:rPr lang="en-US" b="1" dirty="0" err="1" smtClean="0"/>
              <a:t>cca</a:t>
            </a:r>
            <a:r>
              <a:rPr lang="en-US" b="1" dirty="0" smtClean="0"/>
              <a:t> have to address challenges?</a:t>
            </a:r>
            <a:endParaRPr lang="en-US" b="1" dirty="0"/>
          </a:p>
        </p:txBody>
      </p:sp>
      <p:sp>
        <p:nvSpPr>
          <p:cNvPr id="3" name="Content Placeholder 2"/>
          <p:cNvSpPr>
            <a:spLocks noGrp="1"/>
          </p:cNvSpPr>
          <p:nvPr>
            <p:ph idx="1"/>
          </p:nvPr>
        </p:nvSpPr>
        <p:spPr>
          <a:xfrm>
            <a:off x="912813" y="2062584"/>
            <a:ext cx="5538787" cy="4312816"/>
          </a:xfrm>
        </p:spPr>
        <p:txBody>
          <a:bodyPr anchor="t">
            <a:normAutofit/>
          </a:bodyPr>
          <a:lstStyle/>
          <a:p>
            <a:pPr lvl="0"/>
            <a:r>
              <a:rPr lang="en-US" sz="2400" b="1" smtClean="0">
                <a:effectLst/>
              </a:rPr>
              <a:t>New </a:t>
            </a:r>
            <a:r>
              <a:rPr lang="en-US" sz="2400" b="1" dirty="0" smtClean="0">
                <a:effectLst/>
              </a:rPr>
              <a:t>court employees (attrition)</a:t>
            </a:r>
            <a:endParaRPr lang="en-US" sz="2400" b="1" dirty="0">
              <a:effectLst/>
            </a:endParaRPr>
          </a:p>
          <a:p>
            <a:pPr lvl="0"/>
            <a:r>
              <a:rPr lang="en-US" sz="2400" b="1" dirty="0">
                <a:effectLst/>
              </a:rPr>
              <a:t>Fill </a:t>
            </a:r>
            <a:r>
              <a:rPr lang="en-US" sz="2400" b="1" dirty="0" smtClean="0">
                <a:effectLst/>
              </a:rPr>
              <a:t>unmet training needs</a:t>
            </a:r>
            <a:endParaRPr lang="en-US" sz="2400" b="1" dirty="0">
              <a:effectLst/>
            </a:endParaRPr>
          </a:p>
          <a:p>
            <a:pPr lvl="0"/>
            <a:r>
              <a:rPr lang="en-US" sz="2400" b="1" dirty="0">
                <a:effectLst/>
              </a:rPr>
              <a:t>Distribution of training materials</a:t>
            </a:r>
          </a:p>
          <a:p>
            <a:pPr lvl="0"/>
            <a:r>
              <a:rPr lang="en-US" sz="2400" b="1" dirty="0">
                <a:effectLst/>
              </a:rPr>
              <a:t>On-line training</a:t>
            </a:r>
          </a:p>
          <a:p>
            <a:pPr lvl="0"/>
            <a:r>
              <a:rPr lang="en-US" sz="2400" b="1" dirty="0">
                <a:effectLst/>
              </a:rPr>
              <a:t>Wider distribution of newsletter</a:t>
            </a:r>
          </a:p>
          <a:p>
            <a:pPr lvl="0"/>
            <a:r>
              <a:rPr lang="en-US" sz="2400" b="1" dirty="0">
                <a:effectLst/>
              </a:rPr>
              <a:t>Looking to other groups (untapped) to market &amp; provide training</a:t>
            </a:r>
          </a:p>
          <a:p>
            <a:pPr lvl="0"/>
            <a:r>
              <a:rPr lang="en-US" sz="2400" b="1" dirty="0">
                <a:effectLst/>
              </a:rPr>
              <a:t>Huge membership growth potential</a:t>
            </a:r>
          </a:p>
          <a:p>
            <a:pPr marL="0" indent="0">
              <a:buNone/>
            </a:pPr>
            <a:endParaRPr lang="en-US" sz="2400" dirty="0"/>
          </a:p>
        </p:txBody>
      </p:sp>
      <p:sp>
        <p:nvSpPr>
          <p:cNvPr id="4" name="Content Placeholder 2"/>
          <p:cNvSpPr txBox="1">
            <a:spLocks/>
          </p:cNvSpPr>
          <p:nvPr/>
        </p:nvSpPr>
        <p:spPr>
          <a:xfrm>
            <a:off x="6451600" y="2062584"/>
            <a:ext cx="5538787" cy="355081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lvl="0"/>
            <a:r>
              <a:rPr lang="en-US" sz="2400" b="1" dirty="0">
                <a:effectLst/>
              </a:rPr>
              <a:t>Provide the </a:t>
            </a:r>
            <a:r>
              <a:rPr lang="en-US" sz="2400" b="1" dirty="0" smtClean="0">
                <a:effectLst/>
              </a:rPr>
              <a:t>fun </a:t>
            </a:r>
            <a:r>
              <a:rPr lang="en-US" sz="2400" b="1" dirty="0">
                <a:effectLst/>
              </a:rPr>
              <a:t>in our </a:t>
            </a:r>
            <a:r>
              <a:rPr lang="en-US" sz="2400" b="1" dirty="0" smtClean="0">
                <a:effectLst/>
              </a:rPr>
              <a:t>industry!</a:t>
            </a:r>
            <a:endParaRPr lang="en-US" sz="2400" b="1" dirty="0">
              <a:effectLst/>
            </a:endParaRPr>
          </a:p>
          <a:p>
            <a:pPr lvl="0"/>
            <a:r>
              <a:rPr lang="en-US" sz="2400" b="1" dirty="0">
                <a:effectLst/>
              </a:rPr>
              <a:t>Institutionalize mentorship</a:t>
            </a:r>
          </a:p>
          <a:p>
            <a:pPr lvl="0"/>
            <a:r>
              <a:rPr lang="en-US" sz="2400" b="1" dirty="0">
                <a:effectLst/>
              </a:rPr>
              <a:t>Providing leadership training</a:t>
            </a:r>
          </a:p>
          <a:p>
            <a:pPr lvl="0"/>
            <a:r>
              <a:rPr lang="en-US" sz="2400" b="1" dirty="0">
                <a:effectLst/>
              </a:rPr>
              <a:t>Providing a value proposition</a:t>
            </a:r>
          </a:p>
          <a:p>
            <a:pPr lvl="0"/>
            <a:r>
              <a:rPr lang="en-US" sz="2400" b="1" dirty="0" smtClean="0">
                <a:effectLst/>
              </a:rPr>
              <a:t>Utilize </a:t>
            </a:r>
            <a:r>
              <a:rPr lang="en-US" sz="2400" b="1" dirty="0">
                <a:effectLst/>
              </a:rPr>
              <a:t>knowledge of members specialized talents/abilities</a:t>
            </a:r>
          </a:p>
          <a:p>
            <a:pPr marL="0" indent="0">
              <a:buFont typeface="Arial"/>
              <a:buNone/>
            </a:pPr>
            <a:endParaRPr lang="en-US" sz="2400" dirty="0"/>
          </a:p>
        </p:txBody>
      </p:sp>
    </p:spTree>
    <p:extLst>
      <p:ext uri="{BB962C8B-B14F-4D97-AF65-F5344CB8AC3E}">
        <p14:creationId xmlns:p14="http://schemas.microsoft.com/office/powerpoint/2010/main" xmlns="" val="282224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fade">
                                      <p:cBhvr>
                                        <p:cTn id="42" dur="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fade">
                                      <p:cBhvr>
                                        <p:cTn id="47" dur="500"/>
                                        <p:tgtEl>
                                          <p:spTgt spid="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500"/>
                                        <p:tgtEl>
                                          <p:spTgt spid="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animEffect transition="in" filter="fade">
                                      <p:cBhvr>
                                        <p:cTn id="57" dur="500"/>
                                        <p:tgtEl>
                                          <p:spTgt spid="4">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4" end="4"/>
                                            </p:txEl>
                                          </p:spTgt>
                                        </p:tgtEl>
                                        <p:attrNameLst>
                                          <p:attrName>style.visibility</p:attrName>
                                        </p:attrNameLst>
                                      </p:cBhvr>
                                      <p:to>
                                        <p:strVal val="visible"/>
                                      </p:to>
                                    </p:set>
                                    <p:animEffect transition="in" filter="fade">
                                      <p:cBhvr>
                                        <p:cTn id="6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xmlns="" val="0"/>
              </a:ext>
            </a:extLst>
          </a:blip>
          <a:srcRect l="5653" t="9794" b="12644"/>
          <a:stretch/>
        </p:blipFill>
        <p:spPr>
          <a:xfrm>
            <a:off x="3060700" y="990600"/>
            <a:ext cx="6781800" cy="4673600"/>
          </a:xfrm>
          <a:prstGeom prst="roundRect">
            <a:avLst>
              <a:gd name="adj" fmla="val 291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xmlns="" val="1922826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472970"/>
            <a:ext cx="9905998" cy="860824"/>
          </a:xfrm>
        </p:spPr>
        <p:txBody>
          <a:bodyPr/>
          <a:lstStyle/>
          <a:p>
            <a:r>
              <a:rPr lang="en-US" b="1" dirty="0" smtClean="0"/>
              <a:t>So now what?</a:t>
            </a:r>
            <a:endParaRPr lang="en-US" b="1" dirty="0"/>
          </a:p>
        </p:txBody>
      </p:sp>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21125221">
            <a:off x="530428" y="1806482"/>
            <a:ext cx="2978935" cy="4486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rotWithShape="1">
          <a:blip r:embed="rId3">
            <a:extLst>
              <a:ext uri="{28A0092B-C50C-407E-A947-70E740481C1C}">
                <a14:useLocalDpi xmlns:a14="http://schemas.microsoft.com/office/drawing/2010/main" xmlns="" val="0"/>
              </a:ext>
            </a:extLst>
          </a:blip>
          <a:srcRect l="7728"/>
          <a:stretch/>
        </p:blipFill>
        <p:spPr>
          <a:xfrm rot="576264">
            <a:off x="8463628" y="1965141"/>
            <a:ext cx="3247819" cy="4355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497669" y="1587500"/>
            <a:ext cx="5116354" cy="42772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214195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9"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01959"/>
          </a:xfrm>
        </p:spPr>
        <p:txBody>
          <a:bodyPr/>
          <a:lstStyle/>
          <a:p>
            <a:r>
              <a:rPr lang="en-US" b="1" dirty="0" smtClean="0"/>
              <a:t>CCA Core Purpose</a:t>
            </a:r>
            <a:endParaRPr lang="en-US" b="1" dirty="0"/>
          </a:p>
        </p:txBody>
      </p:sp>
      <p:sp>
        <p:nvSpPr>
          <p:cNvPr id="3" name="Content Placeholder 2"/>
          <p:cNvSpPr>
            <a:spLocks noGrp="1"/>
          </p:cNvSpPr>
          <p:nvPr>
            <p:ph idx="1"/>
          </p:nvPr>
        </p:nvSpPr>
        <p:spPr>
          <a:xfrm>
            <a:off x="1141413" y="1588169"/>
            <a:ext cx="9905998" cy="4203032"/>
          </a:xfrm>
        </p:spPr>
        <p:txBody>
          <a:bodyPr anchor="t"/>
          <a:lstStyle/>
          <a:p>
            <a:pPr marL="0" indent="0">
              <a:buNone/>
            </a:pPr>
            <a:r>
              <a:rPr lang="en-US" i="1" dirty="0"/>
              <a:t>We are an organization that aspires to help all employees of California County Courts by providing opportunities to learn, grow, collaborate, share, and excel. We value each individual and provide opportunities for them to develop, therefore the Core Purpose for the California Court Association is:</a:t>
            </a:r>
          </a:p>
          <a:p>
            <a:pPr marL="0" indent="0">
              <a:buNone/>
            </a:pPr>
            <a:endParaRPr lang="en-US" dirty="0"/>
          </a:p>
          <a:p>
            <a:pPr marL="0" indent="0" algn="ctr">
              <a:buNone/>
            </a:pPr>
            <a:r>
              <a:rPr lang="en-US" sz="3200" b="1" dirty="0">
                <a:solidFill>
                  <a:schemeClr val="accent6"/>
                </a:solidFill>
              </a:rPr>
              <a:t>To support personal and professional growth</a:t>
            </a:r>
          </a:p>
          <a:p>
            <a:pPr marL="0" indent="0">
              <a:buNone/>
            </a:pPr>
            <a:endParaRPr lang="en-US" dirty="0"/>
          </a:p>
        </p:txBody>
      </p:sp>
    </p:spTree>
    <p:extLst>
      <p:ext uri="{BB962C8B-B14F-4D97-AF65-F5344CB8AC3E}">
        <p14:creationId xmlns:p14="http://schemas.microsoft.com/office/powerpoint/2010/main" xmlns="" val="310597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95265"/>
          </a:xfrm>
        </p:spPr>
        <p:txBody>
          <a:bodyPr/>
          <a:lstStyle/>
          <a:p>
            <a:r>
              <a:rPr lang="en-US" b="1" dirty="0" smtClean="0"/>
              <a:t>CCA “ultimate” goal</a:t>
            </a:r>
            <a:endParaRPr lang="en-US" b="1" dirty="0"/>
          </a:p>
        </p:txBody>
      </p:sp>
      <p:sp>
        <p:nvSpPr>
          <p:cNvPr id="3" name="Content Placeholder 2"/>
          <p:cNvSpPr>
            <a:spLocks noGrp="1"/>
          </p:cNvSpPr>
          <p:nvPr>
            <p:ph idx="1"/>
          </p:nvPr>
        </p:nvSpPr>
        <p:spPr>
          <a:xfrm>
            <a:off x="1141412" y="1604865"/>
            <a:ext cx="10399423" cy="4709308"/>
          </a:xfrm>
        </p:spPr>
        <p:txBody>
          <a:bodyPr anchor="t"/>
          <a:lstStyle/>
          <a:p>
            <a:pPr marL="0" indent="0">
              <a:buNone/>
            </a:pPr>
            <a:endParaRPr lang="en-US" i="1" dirty="0" smtClean="0">
              <a:effectLst/>
            </a:endParaRPr>
          </a:p>
          <a:p>
            <a:pPr marL="0" indent="0">
              <a:buNone/>
            </a:pPr>
            <a:r>
              <a:rPr lang="en-US" i="1" dirty="0" smtClean="0">
                <a:effectLst/>
              </a:rPr>
              <a:t>As </a:t>
            </a:r>
            <a:r>
              <a:rPr lang="en-US" i="1" dirty="0">
                <a:effectLst/>
              </a:rPr>
              <a:t>an organization we have direction, our ultimate goal that we strive for:</a:t>
            </a:r>
            <a:endParaRPr lang="en-US" dirty="0">
              <a:effectLst/>
            </a:endParaRPr>
          </a:p>
          <a:p>
            <a:pPr marL="0" indent="0">
              <a:buNone/>
            </a:pPr>
            <a:r>
              <a:rPr lang="en-US" dirty="0">
                <a:effectLst/>
              </a:rPr>
              <a:t> </a:t>
            </a:r>
          </a:p>
          <a:p>
            <a:pPr marL="0" indent="0" algn="ctr">
              <a:buNone/>
            </a:pPr>
            <a:r>
              <a:rPr lang="en-US" sz="3200" b="1" dirty="0">
                <a:solidFill>
                  <a:schemeClr val="accent6"/>
                </a:solidFill>
                <a:effectLst/>
              </a:rPr>
              <a:t>To have 100% membership in every court in California</a:t>
            </a:r>
            <a:endParaRPr lang="en-US" sz="3200" dirty="0">
              <a:solidFill>
                <a:schemeClr val="accent6"/>
              </a:solidFill>
              <a:effectLst/>
            </a:endParaRPr>
          </a:p>
          <a:p>
            <a:pPr marL="0" indent="0">
              <a:buNone/>
            </a:pPr>
            <a:endParaRPr lang="en-US" dirty="0"/>
          </a:p>
        </p:txBody>
      </p:sp>
    </p:spTree>
    <p:extLst>
      <p:ext uri="{BB962C8B-B14F-4D97-AF65-F5344CB8AC3E}">
        <p14:creationId xmlns:p14="http://schemas.microsoft.com/office/powerpoint/2010/main" xmlns="" val="212607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013927"/>
          </a:xfrm>
        </p:spPr>
        <p:txBody>
          <a:bodyPr/>
          <a:lstStyle/>
          <a:p>
            <a:r>
              <a:rPr lang="en-US" b="1" dirty="0" smtClean="0"/>
              <a:t>CCA Mission</a:t>
            </a:r>
            <a:endParaRPr lang="en-US" b="1" dirty="0"/>
          </a:p>
        </p:txBody>
      </p:sp>
      <p:sp>
        <p:nvSpPr>
          <p:cNvPr id="3" name="Content Placeholder 2"/>
          <p:cNvSpPr>
            <a:spLocks noGrp="1"/>
          </p:cNvSpPr>
          <p:nvPr>
            <p:ph idx="1"/>
          </p:nvPr>
        </p:nvSpPr>
        <p:spPr>
          <a:xfrm>
            <a:off x="1141412" y="1915427"/>
            <a:ext cx="10537969" cy="3875774"/>
          </a:xfrm>
        </p:spPr>
        <p:txBody>
          <a:bodyPr anchor="t"/>
          <a:lstStyle/>
          <a:p>
            <a:pPr marL="0" indent="0">
              <a:buNone/>
            </a:pPr>
            <a:r>
              <a:rPr lang="en-US" dirty="0"/>
              <a:t>Realizing our vision (core values and purpose) we have defined the CCA organizational mission as</a:t>
            </a:r>
            <a:r>
              <a:rPr lang="en-US" dirty="0" smtClean="0"/>
              <a:t>:</a:t>
            </a:r>
          </a:p>
          <a:p>
            <a:pPr marL="0" indent="0">
              <a:buNone/>
            </a:pPr>
            <a:endParaRPr lang="en-US" dirty="0"/>
          </a:p>
          <a:p>
            <a:pPr marL="457200" lvl="1" indent="0">
              <a:buNone/>
            </a:pPr>
            <a:r>
              <a:rPr lang="en-US" sz="3200" b="1" dirty="0">
                <a:solidFill>
                  <a:schemeClr val="accent6"/>
                </a:solidFill>
              </a:rPr>
              <a:t>To provide education and act as a forum for best practices </a:t>
            </a:r>
            <a:r>
              <a:rPr lang="en-US" sz="3200" b="1" dirty="0" smtClean="0">
                <a:solidFill>
                  <a:schemeClr val="accent6"/>
                </a:solidFill>
              </a:rPr>
              <a:t>in </a:t>
            </a:r>
            <a:r>
              <a:rPr lang="en-US" sz="3200" b="1" dirty="0">
                <a:solidFill>
                  <a:schemeClr val="accent6"/>
                </a:solidFill>
              </a:rPr>
              <a:t>the development of court professionals</a:t>
            </a:r>
          </a:p>
          <a:p>
            <a:pPr marL="0" indent="0">
              <a:buNone/>
            </a:pPr>
            <a:endParaRPr lang="en-US" dirty="0"/>
          </a:p>
        </p:txBody>
      </p:sp>
    </p:spTree>
    <p:extLst>
      <p:ext uri="{BB962C8B-B14F-4D97-AF65-F5344CB8AC3E}">
        <p14:creationId xmlns:p14="http://schemas.microsoft.com/office/powerpoint/2010/main" xmlns="" val="317799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57943"/>
          </a:xfrm>
        </p:spPr>
        <p:txBody>
          <a:bodyPr/>
          <a:lstStyle/>
          <a:p>
            <a:r>
              <a:rPr lang="en-US" b="1" dirty="0" err="1" smtClean="0"/>
              <a:t>Cca</a:t>
            </a:r>
            <a:r>
              <a:rPr lang="en-US" b="1" dirty="0" smtClean="0"/>
              <a:t> brand promise</a:t>
            </a:r>
            <a:endParaRPr lang="en-US" b="1" dirty="0"/>
          </a:p>
        </p:txBody>
      </p:sp>
      <p:sp>
        <p:nvSpPr>
          <p:cNvPr id="3" name="Content Placeholder 2"/>
          <p:cNvSpPr>
            <a:spLocks noGrp="1"/>
          </p:cNvSpPr>
          <p:nvPr>
            <p:ph idx="1"/>
          </p:nvPr>
        </p:nvSpPr>
        <p:spPr>
          <a:xfrm>
            <a:off x="1141413" y="1809549"/>
            <a:ext cx="9905998" cy="3981651"/>
          </a:xfrm>
        </p:spPr>
        <p:txBody>
          <a:bodyPr anchor="t"/>
          <a:lstStyle/>
          <a:p>
            <a:pPr marL="0" indent="0">
              <a:buNone/>
            </a:pPr>
            <a:r>
              <a:rPr lang="en-US" i="1" dirty="0"/>
              <a:t>As an organization, we are here to provide the tools to accomplish the CCA Mission and achieve CCA's Core Purpose. In order to do that, CCA makes the following Brand Promise to our members:</a:t>
            </a:r>
          </a:p>
          <a:p>
            <a:pPr marL="0" indent="0">
              <a:buNone/>
            </a:pPr>
            <a:endParaRPr lang="en-US" dirty="0"/>
          </a:p>
          <a:p>
            <a:pPr marL="0" indent="0">
              <a:buNone/>
            </a:pPr>
            <a:r>
              <a:rPr lang="en-US" sz="2800" b="1" dirty="0">
                <a:solidFill>
                  <a:schemeClr val="accent6"/>
                </a:solidFill>
              </a:rPr>
              <a:t>Through current training and education, CCA will be the </a:t>
            </a:r>
            <a:r>
              <a:rPr lang="en-US" sz="2800" b="1" dirty="0" smtClean="0">
                <a:solidFill>
                  <a:schemeClr val="accent6"/>
                </a:solidFill>
              </a:rPr>
              <a:t>leader in </a:t>
            </a:r>
            <a:r>
              <a:rPr lang="en-US" sz="2800" b="1" dirty="0">
                <a:solidFill>
                  <a:schemeClr val="accent6"/>
                </a:solidFill>
              </a:rPr>
              <a:t>assisting every court employee in their quest for greater </a:t>
            </a:r>
            <a:r>
              <a:rPr lang="en-US" sz="2800" b="1" dirty="0" smtClean="0">
                <a:solidFill>
                  <a:schemeClr val="accent6"/>
                </a:solidFill>
              </a:rPr>
              <a:t> knowledge </a:t>
            </a:r>
            <a:r>
              <a:rPr lang="en-US" sz="2800" b="1" dirty="0">
                <a:solidFill>
                  <a:schemeClr val="accent6"/>
                </a:solidFill>
              </a:rPr>
              <a:t>for the betterment of their </a:t>
            </a:r>
            <a:r>
              <a:rPr lang="en-US" sz="2800" b="1" dirty="0" smtClean="0">
                <a:solidFill>
                  <a:schemeClr val="accent6"/>
                </a:solidFill>
              </a:rPr>
              <a:t> court</a:t>
            </a:r>
            <a:endParaRPr lang="en-US" sz="2800" b="1" dirty="0">
              <a:solidFill>
                <a:schemeClr val="accent6"/>
              </a:solidFill>
            </a:endParaRPr>
          </a:p>
          <a:p>
            <a:pPr marL="0" indent="0">
              <a:buNone/>
            </a:pPr>
            <a:endParaRPr lang="en-US" dirty="0"/>
          </a:p>
        </p:txBody>
      </p:sp>
    </p:spTree>
    <p:extLst>
      <p:ext uri="{BB962C8B-B14F-4D97-AF65-F5344CB8AC3E}">
        <p14:creationId xmlns:p14="http://schemas.microsoft.com/office/powerpoint/2010/main" xmlns="" val="143841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959318"/>
          </a:xfrm>
        </p:spPr>
        <p:txBody>
          <a:bodyPr/>
          <a:lstStyle/>
          <a:p>
            <a:r>
              <a:rPr lang="en-US" b="1" dirty="0" smtClean="0"/>
              <a:t>CCA core values</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608620163"/>
              </p:ext>
            </p:extLst>
          </p:nvPr>
        </p:nvGraphicFramePr>
        <p:xfrm>
          <a:off x="1651000" y="1816098"/>
          <a:ext cx="8318500" cy="4229104"/>
        </p:xfrm>
        <a:graphic>
          <a:graphicData uri="http://schemas.openxmlformats.org/drawingml/2006/table">
            <a:tbl>
              <a:tblPr bandRow="1">
                <a:tableStyleId>{AF606853-7671-496A-8E4F-DF71F8EC918B}</a:tableStyleId>
              </a:tblPr>
              <a:tblGrid>
                <a:gridCol w="4159250"/>
                <a:gridCol w="4159250"/>
              </a:tblGrid>
              <a:tr h="478795">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Honesty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indent="-342900">
                        <a:spcBef>
                          <a:spcPts val="0"/>
                        </a:spcBef>
                        <a:spcAft>
                          <a:spcPts val="0"/>
                        </a:spcAft>
                        <a:buFont typeface="Webdings" panose="05030102010509060703" pitchFamily="18" charset="2"/>
                        <a:buChar char=""/>
                      </a:pPr>
                      <a:r>
                        <a:rPr lang="en-US" sz="2000" dirty="0" smtClean="0">
                          <a:effectLst/>
                        </a:rPr>
                        <a:t>Community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342900" marR="0" indent="-342900">
                        <a:spcBef>
                          <a:spcPts val="0"/>
                        </a:spcBef>
                        <a:spcAft>
                          <a:spcPts val="0"/>
                        </a:spcAft>
                        <a:buFont typeface="Webdings" panose="05030102010509060703" pitchFamily="18" charset="2"/>
                        <a:buChar char=""/>
                      </a:pPr>
                      <a:r>
                        <a:rPr lang="en-US" sz="2000" dirty="0" smtClean="0">
                          <a:effectLst/>
                        </a:rPr>
                        <a:t>Integrity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Creativity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Discovery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Morals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342900" marR="0" indent="-342900">
                        <a:spcBef>
                          <a:spcPts val="0"/>
                        </a:spcBef>
                        <a:spcAft>
                          <a:spcPts val="0"/>
                        </a:spcAft>
                        <a:buFont typeface="Webdings" panose="05030102010509060703" pitchFamily="18" charset="2"/>
                        <a:buChar char=""/>
                      </a:pPr>
                      <a:r>
                        <a:rPr lang="en-US" sz="2000" dirty="0" smtClean="0">
                          <a:effectLst/>
                        </a:rPr>
                        <a:t>Excellence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0" indent="-342900">
                        <a:spcBef>
                          <a:spcPts val="0"/>
                        </a:spcBef>
                        <a:spcAft>
                          <a:spcPts val="0"/>
                        </a:spcAft>
                        <a:buFont typeface="Webdings" panose="05030102010509060703" pitchFamily="18" charset="2"/>
                        <a:buChar char=""/>
                      </a:pPr>
                      <a:r>
                        <a:rPr lang="en-US" sz="2000" dirty="0" smtClean="0">
                          <a:effectLst/>
                        </a:rPr>
                        <a:t>Leadership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Accountability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Service-Driven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Professionalism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Camaraderie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Confidentiality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Value </a:t>
                      </a:r>
                      <a:r>
                        <a:rPr lang="en-US" sz="2000" dirty="0">
                          <a:effectLst/>
                        </a:rPr>
                        <a:t>Individual Efforts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78795">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Personal Growth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Dependability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98744">
                <a:tc>
                  <a:txBody>
                    <a:bodyPr/>
                    <a:lstStyle/>
                    <a:p>
                      <a:pPr marL="0" marR="0">
                        <a:spcBef>
                          <a:spcPts val="0"/>
                        </a:spcBef>
                        <a:spcAft>
                          <a:spcPts val="0"/>
                        </a:spcAft>
                      </a:pPr>
                      <a:r>
                        <a:rPr lang="en-US" sz="2000" dirty="0" smtClean="0">
                          <a:effectLst/>
                          <a:sym typeface="Webdings" panose="05030102010509060703" pitchFamily="18" charset="2"/>
                        </a:rPr>
                        <a:t> </a:t>
                      </a:r>
                      <a:r>
                        <a:rPr lang="en-US" sz="2000" dirty="0" smtClean="0">
                          <a:effectLst/>
                        </a:rPr>
                        <a:t>Professional Growth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effectLst/>
                        </a:rPr>
                        <a:t> </a:t>
                      </a:r>
                      <a:r>
                        <a:rPr lang="en-US" sz="2000" dirty="0" smtClean="0">
                          <a:effectLst/>
                          <a:sym typeface="Webdings" panose="05030102010509060703" pitchFamily="18" charset="2"/>
                        </a:rPr>
                        <a:t> </a:t>
                      </a:r>
                      <a:r>
                        <a:rPr lang="en-US" sz="2000" dirty="0" smtClean="0">
                          <a:effectLst/>
                        </a:rPr>
                        <a:t>Personal Achievement</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xmlns="" val="4252763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1"/>
            <a:ext cx="9905998" cy="825500"/>
          </a:xfrm>
        </p:spPr>
        <p:txBody>
          <a:bodyPr/>
          <a:lstStyle/>
          <a:p>
            <a:r>
              <a:rPr lang="en-US" b="1" dirty="0" smtClean="0"/>
              <a:t>Measurable outcomes</a:t>
            </a:r>
            <a:endParaRPr lang="en-US" b="1" dirty="0"/>
          </a:p>
        </p:txBody>
      </p:sp>
      <p:sp>
        <p:nvSpPr>
          <p:cNvPr id="3" name="Content Placeholder 2"/>
          <p:cNvSpPr>
            <a:spLocks noGrp="1"/>
          </p:cNvSpPr>
          <p:nvPr>
            <p:ph idx="1"/>
          </p:nvPr>
        </p:nvSpPr>
        <p:spPr>
          <a:xfrm>
            <a:off x="622300" y="1623527"/>
            <a:ext cx="11137900" cy="4565517"/>
          </a:xfrm>
        </p:spPr>
        <p:txBody>
          <a:bodyPr>
            <a:noAutofit/>
          </a:bodyPr>
          <a:lstStyle/>
          <a:p>
            <a:pPr marL="457200" lvl="0" indent="-457200">
              <a:buFont typeface="+mj-lt"/>
              <a:buAutoNum type="arabicPeriod"/>
            </a:pPr>
            <a:r>
              <a:rPr lang="en-US" sz="2400" b="1" dirty="0">
                <a:effectLst/>
              </a:rPr>
              <a:t>Increase membership (greater percentage) from all courts throughout </a:t>
            </a:r>
            <a:r>
              <a:rPr lang="en-US" sz="2400" b="1" dirty="0" smtClean="0">
                <a:effectLst/>
              </a:rPr>
              <a:t>CA.</a:t>
            </a:r>
            <a:endParaRPr lang="en-US" sz="2400" b="1" dirty="0">
              <a:effectLst/>
            </a:endParaRPr>
          </a:p>
          <a:p>
            <a:pPr marL="457200" lvl="0" indent="-457200">
              <a:buFont typeface="+mj-lt"/>
              <a:buAutoNum type="arabicPeriod"/>
            </a:pPr>
            <a:r>
              <a:rPr lang="en-US" sz="2400" b="1" dirty="0">
                <a:effectLst/>
              </a:rPr>
              <a:t>Improve education activities </a:t>
            </a:r>
            <a:r>
              <a:rPr lang="en-US" sz="2400" b="1" dirty="0" smtClean="0">
                <a:effectLst/>
              </a:rPr>
              <a:t>and establish the </a:t>
            </a:r>
            <a:r>
              <a:rPr lang="en-US" sz="2400" b="1" dirty="0">
                <a:effectLst/>
              </a:rPr>
              <a:t>CCA </a:t>
            </a:r>
            <a:r>
              <a:rPr lang="en-US" sz="2400" b="1" dirty="0" smtClean="0">
                <a:effectLst/>
              </a:rPr>
              <a:t>annual conference </a:t>
            </a:r>
            <a:r>
              <a:rPr lang="en-US" sz="2400" b="1" dirty="0">
                <a:effectLst/>
              </a:rPr>
              <a:t>as </a:t>
            </a:r>
            <a:r>
              <a:rPr lang="en-US" sz="2400" b="1" u="sng" dirty="0">
                <a:effectLst/>
              </a:rPr>
              <a:t>THE</a:t>
            </a:r>
            <a:r>
              <a:rPr lang="en-US" sz="2400" b="1" dirty="0">
                <a:effectLst/>
              </a:rPr>
              <a:t> event for </a:t>
            </a:r>
            <a:r>
              <a:rPr lang="en-US" sz="2400" b="1" dirty="0" smtClean="0">
                <a:effectLst/>
              </a:rPr>
              <a:t>California Court </a:t>
            </a:r>
            <a:r>
              <a:rPr lang="en-US" sz="2400" b="1" dirty="0">
                <a:effectLst/>
              </a:rPr>
              <a:t>e</a:t>
            </a:r>
            <a:r>
              <a:rPr lang="en-US" sz="2400" b="1" dirty="0" smtClean="0">
                <a:effectLst/>
              </a:rPr>
              <a:t>mployees</a:t>
            </a:r>
            <a:r>
              <a:rPr lang="en-US" sz="2400" b="1" dirty="0">
                <a:effectLst/>
              </a:rPr>
              <a:t>.</a:t>
            </a:r>
          </a:p>
          <a:p>
            <a:pPr marL="457200" lvl="0" indent="-457200">
              <a:buFont typeface="+mj-lt"/>
              <a:buAutoNum type="arabicPeriod"/>
            </a:pPr>
            <a:r>
              <a:rPr lang="en-US" sz="2400" b="1" dirty="0">
                <a:effectLst/>
              </a:rPr>
              <a:t>Increase </a:t>
            </a:r>
            <a:r>
              <a:rPr lang="en-US" sz="2400" b="1" dirty="0" smtClean="0">
                <a:effectLst/>
              </a:rPr>
              <a:t>resources </a:t>
            </a:r>
            <a:r>
              <a:rPr lang="en-US" sz="2400" b="1" dirty="0">
                <a:effectLst/>
              </a:rPr>
              <a:t>to </a:t>
            </a:r>
            <a:r>
              <a:rPr lang="en-US" sz="2400" b="1" dirty="0" smtClean="0">
                <a:effectLst/>
              </a:rPr>
              <a:t>provide </a:t>
            </a:r>
            <a:r>
              <a:rPr lang="en-US" sz="2400" b="1" dirty="0">
                <a:effectLst/>
              </a:rPr>
              <a:t>a dynamic organization </a:t>
            </a:r>
            <a:r>
              <a:rPr lang="en-US" sz="2400" b="1" dirty="0" smtClean="0">
                <a:effectLst/>
              </a:rPr>
              <a:t>that meets </a:t>
            </a:r>
            <a:r>
              <a:rPr lang="en-US" sz="2400" b="1" dirty="0">
                <a:effectLst/>
              </a:rPr>
              <a:t>the needs of </a:t>
            </a:r>
            <a:r>
              <a:rPr lang="en-US" sz="2400" b="1" dirty="0" smtClean="0">
                <a:effectLst/>
              </a:rPr>
              <a:t>California Court </a:t>
            </a:r>
            <a:r>
              <a:rPr lang="en-US" sz="2400" b="1" dirty="0">
                <a:effectLst/>
              </a:rPr>
              <a:t>employees.</a:t>
            </a:r>
          </a:p>
          <a:p>
            <a:pPr marL="457200" lvl="0" indent="-457200">
              <a:buFont typeface="+mj-lt"/>
              <a:buAutoNum type="arabicPeriod"/>
            </a:pPr>
            <a:r>
              <a:rPr lang="en-US" sz="2400" b="1" dirty="0" smtClean="0">
                <a:effectLst/>
              </a:rPr>
              <a:t>Encourage </a:t>
            </a:r>
            <a:r>
              <a:rPr lang="en-US" sz="2400" b="1" dirty="0">
                <a:effectLst/>
              </a:rPr>
              <a:t>c</a:t>
            </a:r>
            <a:r>
              <a:rPr lang="en-US" sz="2400" b="1" dirty="0" smtClean="0">
                <a:effectLst/>
              </a:rPr>
              <a:t>ollaboration from </a:t>
            </a:r>
            <a:r>
              <a:rPr lang="en-US" sz="2400" b="1" dirty="0">
                <a:effectLst/>
              </a:rPr>
              <a:t>greater number of courts and court </a:t>
            </a:r>
            <a:r>
              <a:rPr lang="en-US" sz="2400" b="1" dirty="0" smtClean="0">
                <a:effectLst/>
              </a:rPr>
              <a:t>execs to grow participation.</a:t>
            </a:r>
            <a:endParaRPr lang="en-US" sz="2400" b="1" dirty="0">
              <a:effectLst/>
            </a:endParaRPr>
          </a:p>
          <a:p>
            <a:pPr marL="457200" lvl="0" indent="-457200">
              <a:buFont typeface="+mj-lt"/>
              <a:buAutoNum type="arabicPeriod"/>
            </a:pPr>
            <a:r>
              <a:rPr lang="en-US" sz="2400" b="1" dirty="0">
                <a:effectLst/>
              </a:rPr>
              <a:t>Establish CCA as the portal of information necessary for </a:t>
            </a:r>
            <a:r>
              <a:rPr lang="en-US" sz="2400" b="1" dirty="0" smtClean="0">
                <a:effectLst/>
              </a:rPr>
              <a:t>CA </a:t>
            </a:r>
            <a:r>
              <a:rPr lang="en-US" sz="2400" b="1" dirty="0">
                <a:effectLst/>
              </a:rPr>
              <a:t>court employees to stay </a:t>
            </a:r>
            <a:r>
              <a:rPr lang="en-US" sz="2400" b="1" dirty="0" smtClean="0">
                <a:effectLst/>
              </a:rPr>
              <a:t>informed on </a:t>
            </a:r>
            <a:r>
              <a:rPr lang="en-US" sz="2400" b="1" dirty="0">
                <a:effectLst/>
              </a:rPr>
              <a:t>current laws, standards, best </a:t>
            </a:r>
            <a:r>
              <a:rPr lang="en-US" sz="2400" b="1" dirty="0" smtClean="0">
                <a:effectLst/>
              </a:rPr>
              <a:t>practices, </a:t>
            </a:r>
            <a:r>
              <a:rPr lang="en-US" sz="2400" b="1" dirty="0">
                <a:effectLst/>
              </a:rPr>
              <a:t>and ideas that may </a:t>
            </a:r>
            <a:r>
              <a:rPr lang="en-US" sz="2400" b="1" dirty="0" smtClean="0">
                <a:effectLst/>
              </a:rPr>
              <a:t>impact </a:t>
            </a:r>
            <a:r>
              <a:rPr lang="en-US" sz="2400" b="1" dirty="0">
                <a:effectLst/>
              </a:rPr>
              <a:t>court management and operations</a:t>
            </a:r>
            <a:r>
              <a:rPr lang="en-US" sz="2400" b="1" dirty="0" smtClean="0">
                <a:effectLst/>
              </a:rPr>
              <a:t>.</a:t>
            </a:r>
            <a:endParaRPr lang="en-US" sz="2400" b="1" dirty="0">
              <a:effectLst/>
            </a:endParaRPr>
          </a:p>
        </p:txBody>
      </p:sp>
    </p:spTree>
    <p:extLst>
      <p:ext uri="{BB962C8B-B14F-4D97-AF65-F5344CB8AC3E}">
        <p14:creationId xmlns:p14="http://schemas.microsoft.com/office/powerpoint/2010/main" xmlns="" val="428928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1686691">
            <a:off x="8306699" y="2664361"/>
            <a:ext cx="4108655" cy="4108655"/>
          </a:xfrm>
          <a:prstGeom prst="rect">
            <a:avLst/>
          </a:prstGeom>
        </p:spPr>
      </p:pic>
      <p:sp>
        <p:nvSpPr>
          <p:cNvPr id="2" name="Title 1"/>
          <p:cNvSpPr>
            <a:spLocks noGrp="1"/>
          </p:cNvSpPr>
          <p:nvPr>
            <p:ph type="title"/>
          </p:nvPr>
        </p:nvSpPr>
        <p:spPr>
          <a:xfrm>
            <a:off x="1141413" y="609600"/>
            <a:ext cx="9905998" cy="939282"/>
          </a:xfrm>
        </p:spPr>
        <p:txBody>
          <a:bodyPr/>
          <a:lstStyle/>
          <a:p>
            <a:r>
              <a:rPr lang="en-US" b="1" dirty="0" smtClean="0"/>
              <a:t>Strategic goals</a:t>
            </a:r>
            <a:endParaRPr lang="en-US" b="1" dirty="0"/>
          </a:p>
        </p:txBody>
      </p:sp>
      <p:sp>
        <p:nvSpPr>
          <p:cNvPr id="3" name="Content Placeholder 2"/>
          <p:cNvSpPr>
            <a:spLocks noGrp="1"/>
          </p:cNvSpPr>
          <p:nvPr>
            <p:ph idx="1"/>
          </p:nvPr>
        </p:nvSpPr>
        <p:spPr>
          <a:xfrm>
            <a:off x="1141413" y="1421883"/>
            <a:ext cx="9232898" cy="1346718"/>
          </a:xfrm>
        </p:spPr>
        <p:txBody>
          <a:bodyPr anchor="t">
            <a:normAutofit/>
          </a:bodyPr>
          <a:lstStyle/>
          <a:p>
            <a:pPr marL="0" indent="0">
              <a:buNone/>
            </a:pPr>
            <a:r>
              <a:rPr lang="en-US" dirty="0" smtClean="0">
                <a:effectLst/>
              </a:rPr>
              <a:t>We </a:t>
            </a:r>
            <a:r>
              <a:rPr lang="en-US" dirty="0">
                <a:effectLst/>
              </a:rPr>
              <a:t>will perform effectively by delivering on the organization </a:t>
            </a:r>
            <a:r>
              <a:rPr lang="en-US" dirty="0" smtClean="0">
                <a:effectLst/>
              </a:rPr>
              <a:t/>
            </a:r>
            <a:br>
              <a:rPr lang="en-US" dirty="0" smtClean="0">
                <a:effectLst/>
              </a:rPr>
            </a:br>
            <a:r>
              <a:rPr lang="en-US" dirty="0" smtClean="0">
                <a:effectLst/>
              </a:rPr>
              <a:t>brand </a:t>
            </a:r>
            <a:r>
              <a:rPr lang="en-US" dirty="0">
                <a:effectLst/>
              </a:rPr>
              <a:t>promise through the implementation of </a:t>
            </a:r>
            <a:r>
              <a:rPr lang="en-US" dirty="0" smtClean="0">
                <a:effectLst/>
              </a:rPr>
              <a:t/>
            </a:r>
            <a:br>
              <a:rPr lang="en-US" dirty="0" smtClean="0">
                <a:effectLst/>
              </a:rPr>
            </a:br>
            <a:r>
              <a:rPr lang="en-US" dirty="0" smtClean="0">
                <a:effectLst/>
              </a:rPr>
              <a:t>goals </a:t>
            </a:r>
            <a:r>
              <a:rPr lang="en-US" dirty="0">
                <a:effectLst/>
              </a:rPr>
              <a:t>in these </a:t>
            </a:r>
            <a:r>
              <a:rPr lang="en-US" b="1" dirty="0" smtClean="0">
                <a:effectLst/>
              </a:rPr>
              <a:t>five</a:t>
            </a:r>
            <a:r>
              <a:rPr lang="en-US" dirty="0" smtClean="0">
                <a:effectLst/>
              </a:rPr>
              <a:t> categories…</a:t>
            </a:r>
            <a:endParaRPr lang="en-US" dirty="0">
              <a:effectLst/>
            </a:endParaRPr>
          </a:p>
        </p:txBody>
      </p:sp>
      <p:sp>
        <p:nvSpPr>
          <p:cNvPr id="5" name="Content Placeholder 2"/>
          <p:cNvSpPr txBox="1">
            <a:spLocks/>
          </p:cNvSpPr>
          <p:nvPr/>
        </p:nvSpPr>
        <p:spPr>
          <a:xfrm>
            <a:off x="1141413" y="2768601"/>
            <a:ext cx="7351423" cy="2804265"/>
          </a:xfrm>
          <a:prstGeom prst="rect">
            <a:avLst/>
          </a:prstGeom>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2800" b="1" dirty="0" smtClean="0">
                <a:solidFill>
                  <a:schemeClr val="accent6"/>
                </a:solidFill>
                <a:effectLst/>
              </a:rPr>
              <a:t>Organizational Governance</a:t>
            </a:r>
          </a:p>
          <a:p>
            <a:r>
              <a:rPr lang="en-US" sz="2800" b="1" dirty="0" smtClean="0">
                <a:solidFill>
                  <a:schemeClr val="accent6"/>
                </a:solidFill>
                <a:effectLst/>
              </a:rPr>
              <a:t>Membership Services</a:t>
            </a:r>
          </a:p>
          <a:p>
            <a:r>
              <a:rPr lang="en-US" sz="2800" b="1" dirty="0" smtClean="0">
                <a:solidFill>
                  <a:schemeClr val="accent6"/>
                </a:solidFill>
                <a:effectLst/>
              </a:rPr>
              <a:t>Education and Professional Development</a:t>
            </a:r>
          </a:p>
          <a:p>
            <a:r>
              <a:rPr lang="en-US" sz="2800" b="1" dirty="0" smtClean="0">
                <a:solidFill>
                  <a:schemeClr val="accent6"/>
                </a:solidFill>
                <a:effectLst/>
              </a:rPr>
              <a:t>Communications</a:t>
            </a:r>
          </a:p>
          <a:p>
            <a:r>
              <a:rPr lang="en-US" sz="2800" b="1" dirty="0" smtClean="0">
                <a:solidFill>
                  <a:schemeClr val="accent6"/>
                </a:solidFill>
                <a:effectLst/>
              </a:rPr>
              <a:t>Financial Strategy</a:t>
            </a:r>
          </a:p>
          <a:p>
            <a:pPr marL="0" indent="0">
              <a:buNone/>
            </a:pPr>
            <a:endParaRPr lang="en-US" sz="2400" dirty="0">
              <a:solidFill>
                <a:schemeClr val="accent6"/>
              </a:solidFill>
              <a:effectLst/>
            </a:endParaRPr>
          </a:p>
        </p:txBody>
      </p:sp>
    </p:spTree>
    <p:extLst>
      <p:ext uri="{BB962C8B-B14F-4D97-AF65-F5344CB8AC3E}">
        <p14:creationId xmlns:p14="http://schemas.microsoft.com/office/powerpoint/2010/main" xmlns="" val="411281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goal: </a:t>
            </a:r>
            <a:r>
              <a:rPr lang="en-US" dirty="0" smtClean="0"/>
              <a:t/>
            </a:r>
            <a:br>
              <a:rPr lang="en-US" dirty="0" smtClean="0"/>
            </a:br>
            <a:r>
              <a:rPr lang="en-US" dirty="0" smtClean="0"/>
              <a:t/>
            </a:r>
            <a:br>
              <a:rPr lang="en-US" dirty="0" smtClean="0"/>
            </a:br>
            <a:r>
              <a:rPr lang="en-US" b="1" dirty="0"/>
              <a:t>	</a:t>
            </a:r>
            <a:r>
              <a:rPr lang="en-US" b="1" dirty="0" smtClean="0"/>
              <a:t>	</a:t>
            </a:r>
            <a:r>
              <a:rPr lang="en-US" b="1" dirty="0" smtClean="0">
                <a:solidFill>
                  <a:schemeClr val="accent6"/>
                </a:solidFill>
              </a:rPr>
              <a:t>organizational governance</a:t>
            </a:r>
            <a:endParaRPr lang="en-US" b="1" dirty="0">
              <a:solidFill>
                <a:schemeClr val="accent6"/>
              </a:solidFill>
            </a:endParaRPr>
          </a:p>
        </p:txBody>
      </p:sp>
      <p:sp>
        <p:nvSpPr>
          <p:cNvPr id="3" name="Content Placeholder 2"/>
          <p:cNvSpPr>
            <a:spLocks noGrp="1"/>
          </p:cNvSpPr>
          <p:nvPr>
            <p:ph idx="1"/>
          </p:nvPr>
        </p:nvSpPr>
        <p:spPr>
          <a:xfrm>
            <a:off x="1141413" y="2666999"/>
            <a:ext cx="10579532" cy="3124201"/>
          </a:xfrm>
        </p:spPr>
        <p:txBody>
          <a:bodyPr>
            <a:normAutofit/>
          </a:bodyPr>
          <a:lstStyle/>
          <a:p>
            <a:pPr lvl="0"/>
            <a:r>
              <a:rPr lang="en-US" sz="2800" b="1" dirty="0">
                <a:effectLst/>
              </a:rPr>
              <a:t>Review and re-align Board </a:t>
            </a:r>
            <a:r>
              <a:rPr lang="en-US" sz="2800" b="1" dirty="0" smtClean="0">
                <a:effectLst/>
              </a:rPr>
              <a:t>of Directors and </a:t>
            </a:r>
            <a:r>
              <a:rPr lang="en-US" sz="2800" b="1" dirty="0">
                <a:effectLst/>
              </a:rPr>
              <a:t>Executive </a:t>
            </a:r>
            <a:r>
              <a:rPr lang="en-US" sz="2800" b="1" dirty="0" smtClean="0">
                <a:effectLst/>
              </a:rPr>
              <a:t>Board</a:t>
            </a:r>
            <a:endParaRPr lang="en-US" sz="2800" b="1" dirty="0">
              <a:effectLst/>
            </a:endParaRPr>
          </a:p>
          <a:p>
            <a:pPr lvl="0"/>
            <a:r>
              <a:rPr lang="en-US" sz="2800" b="1" dirty="0" smtClean="0">
                <a:effectLst/>
              </a:rPr>
              <a:t>Update Bylaws and Standing Rules</a:t>
            </a:r>
            <a:endParaRPr lang="en-US" sz="2800" b="1" dirty="0">
              <a:effectLst/>
            </a:endParaRPr>
          </a:p>
          <a:p>
            <a:pPr lvl="0"/>
            <a:r>
              <a:rPr lang="en-US" sz="2800" b="1" dirty="0" smtClean="0">
                <a:effectLst/>
              </a:rPr>
              <a:t>Develop </a:t>
            </a:r>
            <a:r>
              <a:rPr lang="en-US" sz="2800" b="1" dirty="0">
                <a:effectLst/>
              </a:rPr>
              <a:t>Policies and Procedures Manual</a:t>
            </a:r>
          </a:p>
          <a:p>
            <a:pPr marL="0" indent="0">
              <a:buNone/>
            </a:pPr>
            <a:endParaRPr lang="en-US" sz="2400" dirty="0"/>
          </a:p>
        </p:txBody>
      </p:sp>
    </p:spTree>
    <p:extLst>
      <p:ext uri="{BB962C8B-B14F-4D97-AF65-F5344CB8AC3E}">
        <p14:creationId xmlns:p14="http://schemas.microsoft.com/office/powerpoint/2010/main" xmlns="" val="272205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goal:</a:t>
            </a:r>
            <a:br>
              <a:rPr lang="en-US" b="1" dirty="0" smtClean="0"/>
            </a:br>
            <a:r>
              <a:rPr lang="en-US" dirty="0" smtClean="0"/>
              <a:t/>
            </a:r>
            <a:br>
              <a:rPr lang="en-US" dirty="0" smtClean="0"/>
            </a:br>
            <a:r>
              <a:rPr lang="en-US" b="1" dirty="0">
                <a:solidFill>
                  <a:schemeClr val="tx1"/>
                </a:solidFill>
              </a:rPr>
              <a:t>	</a:t>
            </a:r>
            <a:r>
              <a:rPr lang="en-US" b="1" dirty="0" smtClean="0">
                <a:solidFill>
                  <a:schemeClr val="tx1"/>
                </a:solidFill>
              </a:rPr>
              <a:t>	</a:t>
            </a:r>
            <a:r>
              <a:rPr lang="en-US" b="1" dirty="0" smtClean="0">
                <a:solidFill>
                  <a:schemeClr val="accent6"/>
                </a:solidFill>
              </a:rPr>
              <a:t>Membership services</a:t>
            </a:r>
            <a:endParaRPr lang="en-US" b="1" dirty="0">
              <a:solidFill>
                <a:schemeClr val="accent6"/>
              </a:solidFill>
            </a:endParaRPr>
          </a:p>
        </p:txBody>
      </p:sp>
      <p:sp>
        <p:nvSpPr>
          <p:cNvPr id="3" name="Content Placeholder 2"/>
          <p:cNvSpPr>
            <a:spLocks noGrp="1"/>
          </p:cNvSpPr>
          <p:nvPr>
            <p:ph idx="1"/>
          </p:nvPr>
        </p:nvSpPr>
        <p:spPr/>
        <p:txBody>
          <a:bodyPr>
            <a:normAutofit/>
          </a:bodyPr>
          <a:lstStyle/>
          <a:p>
            <a:pPr lvl="0"/>
            <a:r>
              <a:rPr lang="en-US" sz="2800" b="1" dirty="0">
                <a:effectLst/>
              </a:rPr>
              <a:t>Increase membership by 10%</a:t>
            </a:r>
          </a:p>
          <a:p>
            <a:pPr lvl="0"/>
            <a:r>
              <a:rPr lang="en-US" sz="2800" b="1" dirty="0">
                <a:effectLst/>
              </a:rPr>
              <a:t>Have an effective, active Membership Committee</a:t>
            </a:r>
          </a:p>
          <a:p>
            <a:pPr lvl="0"/>
            <a:r>
              <a:rPr lang="en-US" sz="2800" b="1" dirty="0">
                <a:effectLst/>
              </a:rPr>
              <a:t>Develop a mentorship program</a:t>
            </a:r>
          </a:p>
          <a:p>
            <a:pPr lvl="0"/>
            <a:r>
              <a:rPr lang="en-US" sz="2800" b="1" dirty="0">
                <a:effectLst/>
              </a:rPr>
              <a:t>Have CCA involvement in </a:t>
            </a:r>
            <a:r>
              <a:rPr lang="en-US" sz="2800" b="1" dirty="0" smtClean="0">
                <a:effectLst/>
              </a:rPr>
              <a:t>all </a:t>
            </a:r>
            <a:r>
              <a:rPr lang="en-US" sz="2800" b="1" u="sng" dirty="0" smtClean="0">
                <a:effectLst/>
              </a:rPr>
              <a:t>58</a:t>
            </a:r>
            <a:r>
              <a:rPr lang="en-US" sz="2800" b="1" dirty="0" smtClean="0">
                <a:effectLst/>
              </a:rPr>
              <a:t> county trial courts</a:t>
            </a:r>
            <a:endParaRPr lang="en-US" sz="2800" b="1" dirty="0">
              <a:effectLst/>
            </a:endParaRPr>
          </a:p>
        </p:txBody>
      </p:sp>
    </p:spTree>
    <p:extLst>
      <p:ext uri="{BB962C8B-B14F-4D97-AF65-F5344CB8AC3E}">
        <p14:creationId xmlns:p14="http://schemas.microsoft.com/office/powerpoint/2010/main" xmlns="" val="225465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goal:</a:t>
            </a:r>
            <a:br>
              <a:rPr lang="en-US" b="1" dirty="0" smtClean="0"/>
            </a:br>
            <a:r>
              <a:rPr lang="en-US" dirty="0" smtClean="0"/>
              <a:t/>
            </a:r>
            <a:br>
              <a:rPr lang="en-US" dirty="0" smtClean="0"/>
            </a:br>
            <a:r>
              <a:rPr lang="en-US" b="1" dirty="0"/>
              <a:t>	</a:t>
            </a:r>
            <a:r>
              <a:rPr lang="en-US" b="1" dirty="0" smtClean="0"/>
              <a:t>	</a:t>
            </a:r>
            <a:r>
              <a:rPr lang="en-US" b="1" dirty="0" smtClean="0">
                <a:solidFill>
                  <a:schemeClr val="accent6"/>
                </a:solidFill>
              </a:rPr>
              <a:t>education &amp; professional development</a:t>
            </a:r>
            <a:endParaRPr lang="en-US" b="1" dirty="0">
              <a:solidFill>
                <a:schemeClr val="accent6"/>
              </a:solidFill>
            </a:endParaRPr>
          </a:p>
        </p:txBody>
      </p:sp>
      <p:sp>
        <p:nvSpPr>
          <p:cNvPr id="3" name="Content Placeholder 2"/>
          <p:cNvSpPr>
            <a:spLocks noGrp="1"/>
          </p:cNvSpPr>
          <p:nvPr>
            <p:ph idx="1"/>
          </p:nvPr>
        </p:nvSpPr>
        <p:spPr>
          <a:xfrm>
            <a:off x="1141412" y="2666999"/>
            <a:ext cx="10704223" cy="3124201"/>
          </a:xfrm>
        </p:spPr>
        <p:txBody>
          <a:bodyPr>
            <a:noAutofit/>
          </a:bodyPr>
          <a:lstStyle/>
          <a:p>
            <a:pPr lvl="0"/>
            <a:r>
              <a:rPr lang="en-US" sz="2800" b="1" dirty="0">
                <a:effectLst/>
              </a:rPr>
              <a:t>Overhaul certification program</a:t>
            </a:r>
          </a:p>
          <a:p>
            <a:pPr lvl="0"/>
            <a:r>
              <a:rPr lang="en-US" sz="2800" b="1" dirty="0">
                <a:effectLst/>
              </a:rPr>
              <a:t>Increase statewide training</a:t>
            </a:r>
          </a:p>
          <a:p>
            <a:pPr lvl="0"/>
            <a:r>
              <a:rPr lang="en-US" sz="2800" b="1" dirty="0">
                <a:effectLst/>
              </a:rPr>
              <a:t>Expand education by offering </a:t>
            </a:r>
            <a:r>
              <a:rPr lang="en-US" sz="2800" b="1" dirty="0" smtClean="0">
                <a:effectLst/>
              </a:rPr>
              <a:t>more diverse/relevant training</a:t>
            </a:r>
            <a:endParaRPr lang="en-US" sz="2800" b="1" dirty="0">
              <a:effectLst/>
            </a:endParaRPr>
          </a:p>
          <a:p>
            <a:pPr lvl="0"/>
            <a:r>
              <a:rPr lang="en-US" sz="2800" b="1" dirty="0">
                <a:effectLst/>
              </a:rPr>
              <a:t>Develop online training</a:t>
            </a:r>
          </a:p>
          <a:p>
            <a:pPr lvl="0"/>
            <a:r>
              <a:rPr lang="en-US" sz="2800" b="1" dirty="0">
                <a:effectLst/>
              </a:rPr>
              <a:t>Expand </a:t>
            </a:r>
            <a:r>
              <a:rPr lang="en-US" sz="2800" b="1" dirty="0" smtClean="0">
                <a:effectLst/>
              </a:rPr>
              <a:t>publication offerings</a:t>
            </a:r>
            <a:endParaRPr lang="en-US" sz="2800" b="1" dirty="0">
              <a:effectLst/>
            </a:endParaRPr>
          </a:p>
        </p:txBody>
      </p:sp>
    </p:spTree>
    <p:extLst>
      <p:ext uri="{BB962C8B-B14F-4D97-AF65-F5344CB8AC3E}">
        <p14:creationId xmlns:p14="http://schemas.microsoft.com/office/powerpoint/2010/main" xmlns="" val="283085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goal:</a:t>
            </a:r>
            <a:r>
              <a:rPr lang="en-US" dirty="0" smtClean="0"/>
              <a:t/>
            </a:r>
            <a:br>
              <a:rPr lang="en-US" dirty="0" smtClean="0"/>
            </a:br>
            <a:r>
              <a:rPr lang="en-US" dirty="0" smtClean="0"/>
              <a:t/>
            </a:r>
            <a:br>
              <a:rPr lang="en-US" dirty="0" smtClean="0"/>
            </a:br>
            <a:r>
              <a:rPr lang="en-US" b="1" dirty="0">
                <a:solidFill>
                  <a:schemeClr val="tx1"/>
                </a:solidFill>
              </a:rPr>
              <a:t>	</a:t>
            </a:r>
            <a:r>
              <a:rPr lang="en-US" b="1" dirty="0" smtClean="0">
                <a:solidFill>
                  <a:schemeClr val="tx1"/>
                </a:solidFill>
              </a:rPr>
              <a:t>	</a:t>
            </a:r>
            <a:r>
              <a:rPr lang="en-US" b="1" dirty="0" smtClean="0">
                <a:solidFill>
                  <a:schemeClr val="accent6"/>
                </a:solidFill>
              </a:rPr>
              <a:t>communications</a:t>
            </a:r>
            <a:endParaRPr lang="en-US" b="1" dirty="0">
              <a:solidFill>
                <a:schemeClr val="accent6"/>
              </a:solidFill>
            </a:endParaRPr>
          </a:p>
        </p:txBody>
      </p:sp>
      <p:sp>
        <p:nvSpPr>
          <p:cNvPr id="3" name="Content Placeholder 2"/>
          <p:cNvSpPr>
            <a:spLocks noGrp="1"/>
          </p:cNvSpPr>
          <p:nvPr>
            <p:ph idx="1"/>
          </p:nvPr>
        </p:nvSpPr>
        <p:spPr>
          <a:xfrm>
            <a:off x="1141413" y="2666999"/>
            <a:ext cx="10773496" cy="3761510"/>
          </a:xfrm>
        </p:spPr>
        <p:txBody>
          <a:bodyPr>
            <a:normAutofit/>
          </a:bodyPr>
          <a:lstStyle/>
          <a:p>
            <a:pPr lvl="0"/>
            <a:r>
              <a:rPr lang="en-US" sz="2800" b="1" dirty="0">
                <a:effectLst/>
              </a:rPr>
              <a:t>Create a Communications Committee</a:t>
            </a:r>
          </a:p>
          <a:p>
            <a:pPr lvl="0"/>
            <a:r>
              <a:rPr lang="en-US" sz="2800" b="1" dirty="0">
                <a:effectLst/>
              </a:rPr>
              <a:t>Create new brand</a:t>
            </a:r>
          </a:p>
          <a:p>
            <a:pPr lvl="0"/>
            <a:r>
              <a:rPr lang="en-US" sz="2800" b="1" dirty="0">
                <a:effectLst/>
              </a:rPr>
              <a:t>Develop regular communications with members and public</a:t>
            </a:r>
          </a:p>
          <a:p>
            <a:pPr lvl="0"/>
            <a:r>
              <a:rPr lang="en-US" sz="2800" b="1" dirty="0">
                <a:effectLst/>
              </a:rPr>
              <a:t>Develop a marketing strategy/plan</a:t>
            </a:r>
          </a:p>
          <a:p>
            <a:pPr lvl="0"/>
            <a:r>
              <a:rPr lang="en-US" sz="2800" b="1" dirty="0">
                <a:effectLst/>
              </a:rPr>
              <a:t>Develop new membership marketing material</a:t>
            </a:r>
          </a:p>
          <a:p>
            <a:pPr lvl="0"/>
            <a:r>
              <a:rPr lang="en-US" sz="2800" b="1" dirty="0">
                <a:effectLst/>
              </a:rPr>
              <a:t>Develop new </a:t>
            </a:r>
            <a:r>
              <a:rPr lang="en-US" sz="2800" b="1" dirty="0" smtClean="0">
                <a:effectLst/>
              </a:rPr>
              <a:t>website</a:t>
            </a:r>
            <a:endParaRPr lang="en-US" sz="2800" b="1" dirty="0">
              <a:effectLst/>
            </a:endParaRPr>
          </a:p>
        </p:txBody>
      </p:sp>
    </p:spTree>
    <p:extLst>
      <p:ext uri="{BB962C8B-B14F-4D97-AF65-F5344CB8AC3E}">
        <p14:creationId xmlns:p14="http://schemas.microsoft.com/office/powerpoint/2010/main" xmlns="" val="254515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goal:</a:t>
            </a:r>
            <a:r>
              <a:rPr lang="en-US" dirty="0" smtClean="0"/>
              <a:t/>
            </a:r>
            <a:br>
              <a:rPr lang="en-US" dirty="0" smtClean="0"/>
            </a:br>
            <a:r>
              <a:rPr lang="en-US" dirty="0" smtClean="0"/>
              <a:t/>
            </a:r>
            <a:br>
              <a:rPr lang="en-US" dirty="0" smtClean="0"/>
            </a:br>
            <a:r>
              <a:rPr lang="en-US" b="1" dirty="0">
                <a:solidFill>
                  <a:schemeClr val="tx1"/>
                </a:solidFill>
              </a:rPr>
              <a:t>	</a:t>
            </a:r>
            <a:r>
              <a:rPr lang="en-US" b="1" dirty="0" smtClean="0">
                <a:solidFill>
                  <a:schemeClr val="tx1"/>
                </a:solidFill>
              </a:rPr>
              <a:t>	</a:t>
            </a:r>
            <a:r>
              <a:rPr lang="en-US" b="1" dirty="0" smtClean="0">
                <a:solidFill>
                  <a:schemeClr val="accent6"/>
                </a:solidFill>
              </a:rPr>
              <a:t>financial strategy</a:t>
            </a:r>
            <a:endParaRPr lang="en-US" b="1" dirty="0">
              <a:solidFill>
                <a:schemeClr val="accent6"/>
              </a:solidFill>
            </a:endParaRPr>
          </a:p>
        </p:txBody>
      </p:sp>
      <p:sp>
        <p:nvSpPr>
          <p:cNvPr id="3" name="Content Placeholder 2"/>
          <p:cNvSpPr>
            <a:spLocks noGrp="1"/>
          </p:cNvSpPr>
          <p:nvPr>
            <p:ph idx="1"/>
          </p:nvPr>
        </p:nvSpPr>
        <p:spPr/>
        <p:txBody>
          <a:bodyPr>
            <a:normAutofit/>
          </a:bodyPr>
          <a:lstStyle/>
          <a:p>
            <a:pPr lvl="0"/>
            <a:r>
              <a:rPr lang="en-US" sz="2800" b="1" dirty="0">
                <a:effectLst/>
              </a:rPr>
              <a:t>Financial analysis and consolidated reporting</a:t>
            </a:r>
          </a:p>
          <a:p>
            <a:pPr lvl="0"/>
            <a:r>
              <a:rPr lang="en-US" sz="2800" b="1" dirty="0">
                <a:effectLst/>
              </a:rPr>
              <a:t>Establish budgeting protocol</a:t>
            </a:r>
          </a:p>
          <a:p>
            <a:pPr lvl="0"/>
            <a:r>
              <a:rPr lang="en-US" sz="2800" b="1" dirty="0">
                <a:effectLst/>
              </a:rPr>
              <a:t>Increase reserves to 1 1/2 year operating expense</a:t>
            </a:r>
          </a:p>
          <a:p>
            <a:pPr lvl="0"/>
            <a:r>
              <a:rPr lang="en-US" sz="2800" b="1" dirty="0">
                <a:effectLst/>
              </a:rPr>
              <a:t>Evaluate current and future revenue </a:t>
            </a:r>
            <a:r>
              <a:rPr lang="en-US" sz="2800" b="1" dirty="0" smtClean="0">
                <a:effectLst/>
              </a:rPr>
              <a:t>streams</a:t>
            </a:r>
            <a:endParaRPr lang="en-US" sz="2800" b="1" dirty="0">
              <a:effectLst/>
            </a:endParaRPr>
          </a:p>
        </p:txBody>
      </p:sp>
    </p:spTree>
    <p:extLst>
      <p:ext uri="{BB962C8B-B14F-4D97-AF65-F5344CB8AC3E}">
        <p14:creationId xmlns:p14="http://schemas.microsoft.com/office/powerpoint/2010/main" xmlns="" val="34679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308100"/>
          </a:xfrm>
        </p:spPr>
        <p:txBody>
          <a:bodyPr>
            <a:normAutofit/>
          </a:bodyPr>
          <a:lstStyle/>
          <a:p>
            <a:r>
              <a:rPr lang="en-US" b="1" dirty="0" smtClean="0"/>
              <a:t>President’s goals for 2016-17</a:t>
            </a:r>
            <a:r>
              <a:rPr lang="en-US" dirty="0" smtClean="0"/>
              <a:t/>
            </a:r>
            <a:br>
              <a:rPr lang="en-US" dirty="0" smtClean="0"/>
            </a:br>
            <a:endParaRPr lang="en-US" dirty="0"/>
          </a:p>
        </p:txBody>
      </p:sp>
      <p:sp>
        <p:nvSpPr>
          <p:cNvPr id="3" name="Content Placeholder 2"/>
          <p:cNvSpPr>
            <a:spLocks noGrp="1"/>
          </p:cNvSpPr>
          <p:nvPr>
            <p:ph idx="1"/>
          </p:nvPr>
        </p:nvSpPr>
        <p:spPr>
          <a:xfrm>
            <a:off x="1141413" y="1681655"/>
            <a:ext cx="10579532" cy="4677104"/>
          </a:xfrm>
        </p:spPr>
        <p:txBody>
          <a:bodyPr anchor="ctr">
            <a:noAutofit/>
          </a:bodyPr>
          <a:lstStyle/>
          <a:p>
            <a:r>
              <a:rPr lang="en-US" sz="2600" b="1" dirty="0" smtClean="0"/>
              <a:t>Operationalize Strategic Plan.</a:t>
            </a:r>
          </a:p>
          <a:p>
            <a:r>
              <a:rPr lang="en-US" sz="2600" b="1" dirty="0" smtClean="0"/>
              <a:t>Assess organizational governance and management.</a:t>
            </a:r>
          </a:p>
          <a:p>
            <a:r>
              <a:rPr lang="en-US" sz="2600" b="1" dirty="0" smtClean="0"/>
              <a:t>Increase membership by attracting other court professionals.</a:t>
            </a:r>
          </a:p>
          <a:p>
            <a:r>
              <a:rPr lang="en-US" sz="2600" b="1" dirty="0" smtClean="0"/>
              <a:t>Improve communication by creating a multi-dimensional plan.</a:t>
            </a:r>
          </a:p>
          <a:p>
            <a:r>
              <a:rPr lang="en-US" sz="2600" b="1" dirty="0" smtClean="0"/>
              <a:t>Follow-through on CCA Brand Promise!</a:t>
            </a:r>
            <a:br>
              <a:rPr lang="en-US" sz="2600" b="1" dirty="0" smtClean="0"/>
            </a:br>
            <a:endParaRPr lang="en-US" sz="2400" b="1" dirty="0" smtClean="0"/>
          </a:p>
          <a:p>
            <a:pPr algn="ctr">
              <a:buNone/>
            </a:pPr>
            <a:r>
              <a:rPr lang="en-US" sz="2600" b="1" dirty="0" smtClean="0">
                <a:solidFill>
                  <a:schemeClr val="accent6"/>
                </a:solidFill>
              </a:rPr>
              <a:t>CCA </a:t>
            </a:r>
            <a:r>
              <a:rPr lang="en-US" sz="2600" b="1" dirty="0">
                <a:solidFill>
                  <a:schemeClr val="accent6"/>
                </a:solidFill>
              </a:rPr>
              <a:t>will be the leader in assisting every court employee </a:t>
            </a:r>
            <a:r>
              <a:rPr lang="en-US" sz="2600" b="1" dirty="0" smtClean="0">
                <a:solidFill>
                  <a:schemeClr val="accent6"/>
                </a:solidFill>
              </a:rPr>
              <a:t/>
            </a:r>
            <a:br>
              <a:rPr lang="en-US" sz="2600" b="1" dirty="0" smtClean="0">
                <a:solidFill>
                  <a:schemeClr val="accent6"/>
                </a:solidFill>
              </a:rPr>
            </a:br>
            <a:r>
              <a:rPr lang="en-US" sz="2600" b="1" dirty="0" smtClean="0">
                <a:solidFill>
                  <a:schemeClr val="accent6"/>
                </a:solidFill>
              </a:rPr>
              <a:t>in </a:t>
            </a:r>
            <a:r>
              <a:rPr lang="en-US" sz="2600" b="1" dirty="0">
                <a:solidFill>
                  <a:schemeClr val="accent6"/>
                </a:solidFill>
              </a:rPr>
              <a:t>their quest for greater  </a:t>
            </a:r>
            <a:r>
              <a:rPr lang="en-US" sz="2600" b="1" dirty="0" smtClean="0">
                <a:solidFill>
                  <a:schemeClr val="accent6"/>
                </a:solidFill>
              </a:rPr>
              <a:t>knowledge.</a:t>
            </a:r>
            <a:endParaRPr lang="en-US" sz="2600" dirty="0" smtClean="0"/>
          </a:p>
        </p:txBody>
      </p:sp>
    </p:spTree>
    <p:extLst>
      <p:ext uri="{BB962C8B-B14F-4D97-AF65-F5344CB8AC3E}">
        <p14:creationId xmlns:p14="http://schemas.microsoft.com/office/powerpoint/2010/main" xmlns="" val="120735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115" y="917510"/>
            <a:ext cx="9905998" cy="3943739"/>
          </a:xfrm>
        </p:spPr>
        <p:txBody>
          <a:bodyPr anchor="t">
            <a:normAutofit/>
          </a:bodyPr>
          <a:lstStyle/>
          <a:p>
            <a:r>
              <a:rPr lang="en-US" dirty="0" smtClean="0"/>
              <a:t>Questions?</a:t>
            </a:r>
            <a:br>
              <a:rPr lang="en-US" dirty="0" smtClean="0"/>
            </a:br>
            <a:r>
              <a:rPr lang="en-US" dirty="0" smtClean="0"/>
              <a:t/>
            </a:r>
            <a:br>
              <a:rPr lang="en-US" dirty="0" smtClean="0"/>
            </a:br>
            <a:r>
              <a:rPr lang="en-US" dirty="0" smtClean="0"/>
              <a:t>			Comments?</a:t>
            </a:r>
            <a:br>
              <a:rPr lang="en-US" dirty="0" smtClean="0"/>
            </a:br>
            <a:r>
              <a:rPr lang="en-US" dirty="0" smtClean="0"/>
              <a:t/>
            </a:r>
            <a:br>
              <a:rPr lang="en-US" dirty="0" smtClean="0"/>
            </a:br>
            <a:r>
              <a:rPr lang="en-US" dirty="0"/>
              <a:t>	</a:t>
            </a:r>
            <a:r>
              <a:rPr lang="en-US" dirty="0" smtClean="0"/>
              <a:t>							Suggestions?</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xmlns="" val="0"/>
              </a:ext>
            </a:extLst>
          </a:blip>
          <a:srcRect t="30060" b="35378"/>
          <a:stretch/>
        </p:blipFill>
        <p:spPr>
          <a:xfrm>
            <a:off x="5250218" y="4170784"/>
            <a:ext cx="6076950" cy="15768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339613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Mesh" id="{789EC3FE-34FD-429C-9918-760025E6C145}" vid="{0F262FD6-3409-4039-A531-64BD4D2F99E4}"/>
    </a:ext>
  </a:extLst>
</a:theme>
</file>

<file path=docProps/app.xml><?xml version="1.0" encoding="utf-8"?>
<Properties xmlns="http://schemas.openxmlformats.org/officeDocument/2006/extended-properties" xmlns:vt="http://schemas.openxmlformats.org/officeDocument/2006/docPropsVTypes">
  <Template>TM03457485[[fn=Mesh]]</Template>
  <TotalTime>765</TotalTime>
  <Words>877</Words>
  <Application>Microsoft Office PowerPoint</Application>
  <PresentationFormat>Custom</PresentationFormat>
  <Paragraphs>159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Mesh</vt:lpstr>
      <vt:lpstr>California Court Association</vt:lpstr>
      <vt:lpstr>California Court Association</vt:lpstr>
      <vt:lpstr>CCA Organizational assessment</vt:lpstr>
      <vt:lpstr>Strategic thinking:    Are we doing the right things? </vt:lpstr>
      <vt:lpstr>Operational thinking:    Are we doing things right?</vt:lpstr>
      <vt:lpstr>What doES cca do well?</vt:lpstr>
      <vt:lpstr>What are cca’S challenges?</vt:lpstr>
      <vt:lpstr>What opportunities does cca have to address challenges?</vt:lpstr>
      <vt:lpstr>Slide 9</vt:lpstr>
      <vt:lpstr>So now what?</vt:lpstr>
      <vt:lpstr>CCA Core Purpose</vt:lpstr>
      <vt:lpstr>CCA “ultimate” goal</vt:lpstr>
      <vt:lpstr>CCA Mission</vt:lpstr>
      <vt:lpstr>Cca brand promise</vt:lpstr>
      <vt:lpstr>CCA core values</vt:lpstr>
      <vt:lpstr>Measurable outcomes</vt:lpstr>
      <vt:lpstr>Strategic goals</vt:lpstr>
      <vt:lpstr>Strategic goal:     organizational governance</vt:lpstr>
      <vt:lpstr>Strategic goal:    Membership services</vt:lpstr>
      <vt:lpstr>Strategic goal:    education &amp; professional development</vt:lpstr>
      <vt:lpstr>Strategic goal:    communications</vt:lpstr>
      <vt:lpstr>Strategic goal:    financial strategy</vt:lpstr>
      <vt:lpstr>President’s goals for 2016-17 </vt:lpstr>
      <vt:lpstr>Questions?     Comments?          Suggestions?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California Court Association</dc:title>
  <dc:creator>Brown, Scott</dc:creator>
  <cp:lastModifiedBy>Ventura Superior Court</cp:lastModifiedBy>
  <cp:revision>53</cp:revision>
  <cp:lastPrinted>2016-07-28T20:33:18Z</cp:lastPrinted>
  <dcterms:created xsi:type="dcterms:W3CDTF">2016-07-12T18:50:38Z</dcterms:created>
  <dcterms:modified xsi:type="dcterms:W3CDTF">2016-08-02T18:55:08Z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-1734074439</vt:i4>
  </property>
  <property fmtid="{D5CDD505-2E9C-101B-9397-08002B2CF9AE}" pid="3" name="_NewReviewCycle">
    <vt:lpwstr/>
  </property>
  <property fmtid="{D5CDD505-2E9C-101B-9397-08002B2CF9AE}" pid="4" name="_EmailSubject">
    <vt:lpwstr>Updated Power Point</vt:lpwstr>
  </property>
  <property fmtid="{D5CDD505-2E9C-101B-9397-08002B2CF9AE}" pid="5" name="_AuthorEmail">
    <vt:lpwstr>Scott.Brown@SDCourt.CA.Gov</vt:lpwstr>
  </property>
  <property fmtid="{D5CDD505-2E9C-101B-9397-08002B2CF9AE}" pid="6" name="_AuthorEmailDisplayName">
    <vt:lpwstr>Brown, Scott</vt:lpwstr>
  </property>
</Properties>
</file>